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88" r:id="rId3"/>
    <p:sldId id="289" r:id="rId4"/>
    <p:sldId id="265" r:id="rId5"/>
    <p:sldId id="266" r:id="rId6"/>
    <p:sldId id="286" r:id="rId7"/>
    <p:sldId id="271" r:id="rId8"/>
    <p:sldId id="277" r:id="rId9"/>
    <p:sldId id="291" r:id="rId10"/>
    <p:sldId id="273" r:id="rId11"/>
    <p:sldId id="275" r:id="rId12"/>
    <p:sldId id="280" r:id="rId13"/>
    <p:sldId id="284" r:id="rId14"/>
    <p:sldId id="285" r:id="rId15"/>
    <p:sldId id="290" r:id="rId16"/>
    <p:sldId id="274" r:id="rId17"/>
    <p:sldId id="287" r:id="rId18"/>
    <p:sldId id="28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10" y="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Лист1!$D$5</c:f>
              <c:strCache>
                <c:ptCount val="1"/>
                <c:pt idx="0">
                  <c:v>2015-2016 уч.год</c:v>
                </c:pt>
              </c:strCache>
            </c:strRef>
          </c:tx>
          <c:cat>
            <c:strRef>
              <c:f>Лист1!$C$6:$C$16</c:f>
              <c:strCache>
                <c:ptCount val="11"/>
                <c:pt idx="0">
                  <c:v> 2 класс</c:v>
                </c:pt>
                <c:pt idx="1">
                  <c:v>3 класс</c:v>
                </c:pt>
                <c:pt idx="2">
                  <c:v>4 класс</c:v>
                </c:pt>
                <c:pt idx="3">
                  <c:v>5 класс</c:v>
                </c:pt>
                <c:pt idx="4">
                  <c:v>6 класс</c:v>
                </c:pt>
                <c:pt idx="5">
                  <c:v>7 класс</c:v>
                </c:pt>
                <c:pt idx="6">
                  <c:v>8 класс</c:v>
                </c:pt>
                <c:pt idx="7">
                  <c:v>9 класс</c:v>
                </c:pt>
                <c:pt idx="8">
                  <c:v>10 класс</c:v>
                </c:pt>
                <c:pt idx="9">
                  <c:v>11 класс</c:v>
                </c:pt>
                <c:pt idx="10">
                  <c:v>Средний %</c:v>
                </c:pt>
              </c:strCache>
            </c:strRef>
          </c:cat>
          <c:val>
            <c:numRef>
              <c:f>Лист1!$D$6:$D$16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50</c:v>
                </c:pt>
                <c:pt idx="3">
                  <c:v>33.300000000000004</c:v>
                </c:pt>
                <c:pt idx="4">
                  <c:v>0</c:v>
                </c:pt>
                <c:pt idx="5">
                  <c:v>66.599999999999994</c:v>
                </c:pt>
                <c:pt idx="6">
                  <c:v>50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64.5</c:v>
                </c:pt>
              </c:numCache>
            </c:numRef>
          </c:val>
        </c:ser>
        <c:ser>
          <c:idx val="1"/>
          <c:order val="1"/>
          <c:tx>
            <c:strRef>
              <c:f>Лист1!$E$5</c:f>
              <c:strCache>
                <c:ptCount val="1"/>
                <c:pt idx="0">
                  <c:v>2016-2017 уч.год</c:v>
                </c:pt>
              </c:strCache>
            </c:strRef>
          </c:tx>
          <c:cat>
            <c:strRef>
              <c:f>Лист1!$C$6:$C$16</c:f>
              <c:strCache>
                <c:ptCount val="11"/>
                <c:pt idx="0">
                  <c:v> 2 класс</c:v>
                </c:pt>
                <c:pt idx="1">
                  <c:v>3 класс</c:v>
                </c:pt>
                <c:pt idx="2">
                  <c:v>4 класс</c:v>
                </c:pt>
                <c:pt idx="3">
                  <c:v>5 класс</c:v>
                </c:pt>
                <c:pt idx="4">
                  <c:v>6 класс</c:v>
                </c:pt>
                <c:pt idx="5">
                  <c:v>7 класс</c:v>
                </c:pt>
                <c:pt idx="6">
                  <c:v>8 класс</c:v>
                </c:pt>
                <c:pt idx="7">
                  <c:v>9 класс</c:v>
                </c:pt>
                <c:pt idx="8">
                  <c:v>10 класс</c:v>
                </c:pt>
                <c:pt idx="9">
                  <c:v>11 класс</c:v>
                </c:pt>
                <c:pt idx="10">
                  <c:v>Средний %</c:v>
                </c:pt>
              </c:strCache>
            </c:strRef>
          </c:cat>
          <c:val>
            <c:numRef>
              <c:f>Лист1!$E$6:$E$16</c:f>
              <c:numCache>
                <c:formatCode>General</c:formatCode>
                <c:ptCount val="11"/>
                <c:pt idx="0">
                  <c:v>66.599999999999994</c:v>
                </c:pt>
                <c:pt idx="1">
                  <c:v>0</c:v>
                </c:pt>
                <c:pt idx="2">
                  <c:v>0</c:v>
                </c:pt>
                <c:pt idx="3">
                  <c:v>40</c:v>
                </c:pt>
                <c:pt idx="4">
                  <c:v>66.599999999999994</c:v>
                </c:pt>
                <c:pt idx="5">
                  <c:v>0</c:v>
                </c:pt>
                <c:pt idx="6">
                  <c:v>77.7</c:v>
                </c:pt>
                <c:pt idx="7">
                  <c:v>50</c:v>
                </c:pt>
                <c:pt idx="8">
                  <c:v>100</c:v>
                </c:pt>
                <c:pt idx="9">
                  <c:v>100</c:v>
                </c:pt>
                <c:pt idx="10">
                  <c:v>72.099999999999994</c:v>
                </c:pt>
              </c:numCache>
            </c:numRef>
          </c:val>
        </c:ser>
        <c:ser>
          <c:idx val="2"/>
          <c:order val="2"/>
          <c:tx>
            <c:strRef>
              <c:f>Лист1!$F$5</c:f>
              <c:strCache>
                <c:ptCount val="1"/>
                <c:pt idx="0">
                  <c:v>2017-2018 уч.год</c:v>
                </c:pt>
              </c:strCache>
            </c:strRef>
          </c:tx>
          <c:cat>
            <c:strRef>
              <c:f>Лист1!$C$6:$C$16</c:f>
              <c:strCache>
                <c:ptCount val="11"/>
                <c:pt idx="0">
                  <c:v> 2 класс</c:v>
                </c:pt>
                <c:pt idx="1">
                  <c:v>3 класс</c:v>
                </c:pt>
                <c:pt idx="2">
                  <c:v>4 класс</c:v>
                </c:pt>
                <c:pt idx="3">
                  <c:v>5 класс</c:v>
                </c:pt>
                <c:pt idx="4">
                  <c:v>6 класс</c:v>
                </c:pt>
                <c:pt idx="5">
                  <c:v>7 класс</c:v>
                </c:pt>
                <c:pt idx="6">
                  <c:v>8 класс</c:v>
                </c:pt>
                <c:pt idx="7">
                  <c:v>9 класс</c:v>
                </c:pt>
                <c:pt idx="8">
                  <c:v>10 класс</c:v>
                </c:pt>
                <c:pt idx="9">
                  <c:v>11 класс</c:v>
                </c:pt>
                <c:pt idx="10">
                  <c:v>Средний %</c:v>
                </c:pt>
              </c:strCache>
            </c:strRef>
          </c:cat>
          <c:val>
            <c:numRef>
              <c:f>Лист1!$F$6:$F$16</c:f>
              <c:numCache>
                <c:formatCode>General</c:formatCode>
                <c:ptCount val="11"/>
                <c:pt idx="0">
                  <c:v>33.300000000000004</c:v>
                </c:pt>
                <c:pt idx="1">
                  <c:v>33.300000000000004</c:v>
                </c:pt>
                <c:pt idx="2">
                  <c:v>0</c:v>
                </c:pt>
                <c:pt idx="3">
                  <c:v>0</c:v>
                </c:pt>
                <c:pt idx="4">
                  <c:v>40</c:v>
                </c:pt>
                <c:pt idx="5">
                  <c:v>33.300000000000004</c:v>
                </c:pt>
                <c:pt idx="6">
                  <c:v>0</c:v>
                </c:pt>
                <c:pt idx="7">
                  <c:v>77.8</c:v>
                </c:pt>
                <c:pt idx="8">
                  <c:v>100</c:v>
                </c:pt>
                <c:pt idx="9">
                  <c:v>100</c:v>
                </c:pt>
                <c:pt idx="10">
                  <c:v>58.620000000000012</c:v>
                </c:pt>
              </c:numCache>
            </c:numRef>
          </c:val>
        </c:ser>
        <c:axId val="81205120"/>
        <c:axId val="81216256"/>
      </c:barChart>
      <c:catAx>
        <c:axId val="81205120"/>
        <c:scaling>
          <c:orientation val="minMax"/>
        </c:scaling>
        <c:axPos val="b"/>
        <c:tickLblPos val="nextTo"/>
        <c:crossAx val="81216256"/>
        <c:crosses val="autoZero"/>
        <c:auto val="1"/>
        <c:lblAlgn val="ctr"/>
        <c:lblOffset val="100"/>
      </c:catAx>
      <c:valAx>
        <c:axId val="81216256"/>
        <c:scaling>
          <c:orientation val="minMax"/>
        </c:scaling>
        <c:axPos val="l"/>
        <c:majorGridlines/>
        <c:numFmt formatCode="General" sourceLinked="1"/>
        <c:tickLblPos val="nextTo"/>
        <c:crossAx val="8120512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5.464948339073436E-2"/>
          <c:y val="0.23576176721105063"/>
          <c:w val="0.75854988334629536"/>
          <c:h val="0.43614274339888215"/>
        </c:manualLayout>
      </c:layout>
      <c:barChart>
        <c:barDir val="col"/>
        <c:grouping val="clustered"/>
        <c:ser>
          <c:idx val="0"/>
          <c:order val="0"/>
          <c:tx>
            <c:strRef>
              <c:f>Лист1!$E$24</c:f>
              <c:strCache>
                <c:ptCount val="1"/>
                <c:pt idx="0">
                  <c:v>2016-2017 уч.год</c:v>
                </c:pt>
              </c:strCache>
            </c:strRef>
          </c:tx>
          <c:cat>
            <c:multiLvlStrRef>
              <c:f>Лист1!$C$25:$D$35</c:f>
              <c:multiLvlStrCache>
                <c:ptCount val="11"/>
                <c:lvl>
                  <c:pt idx="0">
                    <c:v>75</c:v>
                  </c:pt>
                  <c:pt idx="1">
                    <c:v>42,8</c:v>
                  </c:pt>
                  <c:pt idx="2">
                    <c:v>100</c:v>
                  </c:pt>
                  <c:pt idx="3">
                    <c:v>81,8</c:v>
                  </c:pt>
                  <c:pt idx="4">
                    <c:v>80</c:v>
                  </c:pt>
                  <c:pt idx="5">
                    <c:v>81,2</c:v>
                  </c:pt>
                  <c:pt idx="6">
                    <c:v>66,5</c:v>
                  </c:pt>
                  <c:pt idx="7">
                    <c:v>175</c:v>
                  </c:pt>
                  <c:pt idx="8">
                    <c:v>100</c:v>
                  </c:pt>
                  <c:pt idx="9">
                    <c:v>100</c:v>
                  </c:pt>
                  <c:pt idx="10">
                    <c:v>79.17</c:v>
                  </c:pt>
                </c:lvl>
                <c:lvl>
                  <c:pt idx="0">
                    <c:v> 2 класс</c:v>
                  </c:pt>
                  <c:pt idx="1">
                    <c:v>3 класс</c:v>
                  </c:pt>
                  <c:pt idx="2">
                    <c:v>4 класс</c:v>
                  </c:pt>
                  <c:pt idx="3">
                    <c:v>5 класс</c:v>
                  </c:pt>
                  <c:pt idx="4">
                    <c:v>6 класс</c:v>
                  </c:pt>
                  <c:pt idx="5">
                    <c:v>7 класс</c:v>
                  </c:pt>
                  <c:pt idx="6">
                    <c:v>8 класс</c:v>
                  </c:pt>
                  <c:pt idx="7">
                    <c:v>9 класс</c:v>
                  </c:pt>
                  <c:pt idx="8">
                    <c:v>10 класс</c:v>
                  </c:pt>
                  <c:pt idx="9">
                    <c:v>11 класс</c:v>
                  </c:pt>
                  <c:pt idx="10">
                    <c:v>Средний %</c:v>
                  </c:pt>
                </c:lvl>
              </c:multiLvlStrCache>
            </c:multiLvlStrRef>
          </c:cat>
          <c:val>
            <c:numRef>
              <c:f>Лист1!$E$25:$E$35</c:f>
              <c:numCache>
                <c:formatCode>General</c:formatCode>
                <c:ptCount val="11"/>
                <c:pt idx="0">
                  <c:v>100</c:v>
                </c:pt>
                <c:pt idx="1">
                  <c:v>100</c:v>
                </c:pt>
                <c:pt idx="2">
                  <c:v>157</c:v>
                </c:pt>
                <c:pt idx="3">
                  <c:v>100</c:v>
                </c:pt>
                <c:pt idx="4">
                  <c:v>83.3</c:v>
                </c:pt>
                <c:pt idx="5">
                  <c:v>77.8</c:v>
                </c:pt>
                <c:pt idx="6">
                  <c:v>81</c:v>
                </c:pt>
                <c:pt idx="7">
                  <c:v>77.8</c:v>
                </c:pt>
                <c:pt idx="8">
                  <c:v>100</c:v>
                </c:pt>
                <c:pt idx="9">
                  <c:v>100</c:v>
                </c:pt>
                <c:pt idx="10">
                  <c:v>86</c:v>
                </c:pt>
              </c:numCache>
            </c:numRef>
          </c:val>
        </c:ser>
        <c:ser>
          <c:idx val="1"/>
          <c:order val="1"/>
          <c:tx>
            <c:strRef>
              <c:f>Лист1!$F$24</c:f>
              <c:strCache>
                <c:ptCount val="1"/>
                <c:pt idx="0">
                  <c:v>2017-2018 уч.год</c:v>
                </c:pt>
              </c:strCache>
            </c:strRef>
          </c:tx>
          <c:cat>
            <c:multiLvlStrRef>
              <c:f>Лист1!$C$25:$D$35</c:f>
              <c:multiLvlStrCache>
                <c:ptCount val="11"/>
                <c:lvl>
                  <c:pt idx="0">
                    <c:v>75</c:v>
                  </c:pt>
                  <c:pt idx="1">
                    <c:v>42,8</c:v>
                  </c:pt>
                  <c:pt idx="2">
                    <c:v>100</c:v>
                  </c:pt>
                  <c:pt idx="3">
                    <c:v>81,8</c:v>
                  </c:pt>
                  <c:pt idx="4">
                    <c:v>80</c:v>
                  </c:pt>
                  <c:pt idx="5">
                    <c:v>81,2</c:v>
                  </c:pt>
                  <c:pt idx="6">
                    <c:v>66,5</c:v>
                  </c:pt>
                  <c:pt idx="7">
                    <c:v>175</c:v>
                  </c:pt>
                  <c:pt idx="8">
                    <c:v>100</c:v>
                  </c:pt>
                  <c:pt idx="9">
                    <c:v>100</c:v>
                  </c:pt>
                  <c:pt idx="10">
                    <c:v>79.17</c:v>
                  </c:pt>
                </c:lvl>
                <c:lvl>
                  <c:pt idx="0">
                    <c:v> 2 класс</c:v>
                  </c:pt>
                  <c:pt idx="1">
                    <c:v>3 класс</c:v>
                  </c:pt>
                  <c:pt idx="2">
                    <c:v>4 класс</c:v>
                  </c:pt>
                  <c:pt idx="3">
                    <c:v>5 класс</c:v>
                  </c:pt>
                  <c:pt idx="4">
                    <c:v>6 класс</c:v>
                  </c:pt>
                  <c:pt idx="5">
                    <c:v>7 класс</c:v>
                  </c:pt>
                  <c:pt idx="6">
                    <c:v>8 класс</c:v>
                  </c:pt>
                  <c:pt idx="7">
                    <c:v>9 класс</c:v>
                  </c:pt>
                  <c:pt idx="8">
                    <c:v>10 класс</c:v>
                  </c:pt>
                  <c:pt idx="9">
                    <c:v>11 класс</c:v>
                  </c:pt>
                  <c:pt idx="10">
                    <c:v>Средний %</c:v>
                  </c:pt>
                </c:lvl>
              </c:multiLvlStrCache>
            </c:multiLvlStrRef>
          </c:cat>
          <c:val>
            <c:numRef>
              <c:f>Лист1!$F$25:$F$35</c:f>
              <c:numCache>
                <c:formatCode>General</c:formatCode>
                <c:ptCount val="11"/>
                <c:pt idx="0">
                  <c:v>87.5</c:v>
                </c:pt>
                <c:pt idx="1">
                  <c:v>83.5</c:v>
                </c:pt>
                <c:pt idx="2">
                  <c:v>75</c:v>
                </c:pt>
                <c:pt idx="3">
                  <c:v>62.5</c:v>
                </c:pt>
                <c:pt idx="4">
                  <c:v>76</c:v>
                </c:pt>
                <c:pt idx="5">
                  <c:v>83.3</c:v>
                </c:pt>
                <c:pt idx="6">
                  <c:v>60</c:v>
                </c:pt>
                <c:pt idx="7">
                  <c:v>68.75</c:v>
                </c:pt>
                <c:pt idx="8">
                  <c:v>85.7</c:v>
                </c:pt>
                <c:pt idx="9">
                  <c:v>100</c:v>
                </c:pt>
                <c:pt idx="10">
                  <c:v>73.97</c:v>
                </c:pt>
              </c:numCache>
            </c:numRef>
          </c:val>
        </c:ser>
        <c:axId val="81236736"/>
        <c:axId val="81238272"/>
      </c:barChart>
      <c:catAx>
        <c:axId val="81236736"/>
        <c:scaling>
          <c:orientation val="minMax"/>
        </c:scaling>
        <c:axPos val="b"/>
        <c:tickLblPos val="nextTo"/>
        <c:crossAx val="81238272"/>
        <c:crosses val="autoZero"/>
        <c:auto val="1"/>
        <c:lblAlgn val="ctr"/>
        <c:lblOffset val="100"/>
      </c:catAx>
      <c:valAx>
        <c:axId val="81238272"/>
        <c:scaling>
          <c:orientation val="minMax"/>
        </c:scaling>
        <c:axPos val="l"/>
        <c:majorGridlines/>
        <c:numFmt formatCode="General" sourceLinked="1"/>
        <c:tickLblPos val="nextTo"/>
        <c:crossAx val="81236736"/>
        <c:crosses val="autoZero"/>
        <c:crossBetween val="between"/>
      </c:valAx>
    </c:plotArea>
    <c:legend>
      <c:legendPos val="r"/>
      <c:layout/>
    </c:legend>
    <c:plotVisOnly val="1"/>
  </c:chart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0.60848</cdr:x>
      <cdr:y>0.19231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4688230" cy="360040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>
                <a:solidFill>
                  <a:prstClr val="black"/>
                </a:solidFill>
              </a:rPr>
              <a:pPr/>
              <a:t>21.02.2019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3833550.png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785786" y="142852"/>
            <a:ext cx="8358214" cy="6715147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1071538" y="428604"/>
            <a:ext cx="7643866" cy="600079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9BBB5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rgbClr val="9BBB59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4273830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0" y="0"/>
            <a:ext cx="4245823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</a:t>
            </a:r>
            <a:r>
              <a:rPr lang="en-US" sz="800" dirty="0">
                <a:solidFill>
                  <a:srgbClr val="9BBB5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endParaRPr lang="ru-RU" sz="800" dirty="0">
              <a:solidFill>
                <a:srgbClr val="9BBB59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332656"/>
            <a:ext cx="6851104" cy="1156990"/>
          </a:xfrm>
        </p:spPr>
        <p:txBody>
          <a:bodyPr/>
          <a:lstStyle/>
          <a:p>
            <a:r>
              <a:rPr lang="tt-RU" sz="2800" b="1" dirty="0" smtClean="0">
                <a:solidFill>
                  <a:schemeClr val="tx2"/>
                </a:solidFill>
                <a:latin typeface="Monotype Corsiva" pitchFamily="66" charset="0"/>
                <a:cs typeface="Angsana New" pitchFamily="18" charset="-34"/>
              </a:rPr>
              <a:t>Татарстан Республикасы Чүпрәле муни</a:t>
            </a:r>
            <a:r>
              <a:rPr lang="ru-RU" sz="2800" b="1" dirty="0" err="1" smtClean="0">
                <a:solidFill>
                  <a:schemeClr val="tx2"/>
                </a:solidFill>
                <a:latin typeface="Monotype Corsiva" pitchFamily="66" charset="0"/>
                <a:cs typeface="Angsana New" pitchFamily="18" charset="-34"/>
              </a:rPr>
              <a:t>ципаль</a:t>
            </a:r>
            <a:r>
              <a:rPr lang="ru-RU" sz="2800" b="1" dirty="0" smtClean="0">
                <a:solidFill>
                  <a:schemeClr val="tx2"/>
                </a:solidFill>
                <a:latin typeface="Monotype Corsiva" pitchFamily="66" charset="0"/>
                <a:cs typeface="Angsana New" pitchFamily="18" charset="-34"/>
              </a:rPr>
              <a:t> районы  «</a:t>
            </a:r>
            <a:r>
              <a:rPr lang="tt-RU" sz="2800" b="1" dirty="0" smtClean="0">
                <a:solidFill>
                  <a:schemeClr val="tx2"/>
                </a:solidFill>
                <a:latin typeface="Monotype Corsiva" pitchFamily="66" charset="0"/>
                <a:cs typeface="Angsana New" pitchFamily="18" charset="-34"/>
              </a:rPr>
              <a:t>Түбән Чәке урта гомуми белем бирү мәктәбе”нең </a:t>
            </a:r>
            <a:r>
              <a:rPr lang="en-US" sz="2800" b="1" dirty="0">
                <a:solidFill>
                  <a:schemeClr val="tx2"/>
                </a:solidFill>
                <a:latin typeface="Monotype Corsiva" pitchFamily="66" charset="0"/>
                <a:cs typeface="Angsana New" pitchFamily="18" charset="-34"/>
              </a:rPr>
              <a:t>I </a:t>
            </a:r>
            <a:r>
              <a:rPr lang="tt-RU" sz="2800" b="1" dirty="0">
                <a:solidFill>
                  <a:schemeClr val="tx2"/>
                </a:solidFill>
                <a:latin typeface="Monotype Corsiva" pitchFamily="66" charset="0"/>
                <a:cs typeface="Angsana New" pitchFamily="18" charset="-34"/>
              </a:rPr>
              <a:t>квалификацион категорияле</a:t>
            </a:r>
            <a:br>
              <a:rPr lang="tt-RU" sz="2800" b="1" dirty="0">
                <a:solidFill>
                  <a:schemeClr val="tx2"/>
                </a:solidFill>
                <a:latin typeface="Monotype Corsiva" pitchFamily="66" charset="0"/>
                <a:cs typeface="Angsana New" pitchFamily="18" charset="-34"/>
              </a:rPr>
            </a:br>
            <a:r>
              <a:rPr lang="tt-RU" sz="2800" b="1" dirty="0" smtClean="0">
                <a:solidFill>
                  <a:schemeClr val="tx2"/>
                </a:solidFill>
                <a:latin typeface="Monotype Corsiva" pitchFamily="66" charset="0"/>
                <a:cs typeface="Angsana New" pitchFamily="18" charset="-34"/>
              </a:rPr>
              <a:t>туган теле һәм әдәбияты укытучысы Нуртдинова Зөлфия Иршат кызының портфолиосы</a:t>
            </a:r>
            <a:endParaRPr lang="ru-RU" sz="2800" b="1" dirty="0">
              <a:solidFill>
                <a:schemeClr val="tx2"/>
              </a:solidFill>
              <a:latin typeface="Monotype Corsiva" pitchFamily="66" charset="0"/>
              <a:cs typeface="Angsana New" pitchFamily="18" charset="-3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3429000"/>
            <a:ext cx="4099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t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Укытучы булу-зур бәхет ул, </a:t>
            </a:r>
            <a:endParaRPr lang="ru-RU" sz="2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Ул-яраткан минем хезмәтем.</a:t>
            </a:r>
            <a:endParaRPr lang="ru-RU" sz="2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Канатларым минем ныгый бара,</a:t>
            </a:r>
            <a:endParaRPr lang="ru-RU" sz="2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Күргән саен хезмәтемә күрә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24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хөрмәтен.</a:t>
            </a:r>
            <a:endParaRPr lang="tt-RU" sz="2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9FC6~1\AppData\Local\Temp\IMG-20181224-WA0008.jpg"/>
          <p:cNvPicPr>
            <a:picLocks noChangeAspect="1" noChangeArrowheads="1"/>
          </p:cNvPicPr>
          <p:nvPr/>
        </p:nvPicPr>
        <p:blipFill>
          <a:blip r:embed="rId2" cstate="print"/>
          <a:srcRect b="9701"/>
          <a:stretch>
            <a:fillRect/>
          </a:stretch>
        </p:blipFill>
        <p:spPr bwMode="auto">
          <a:xfrm>
            <a:off x="5364088" y="2996952"/>
            <a:ext cx="3240360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0252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algn="ctr">
              <a:buNone/>
            </a:pPr>
            <a:r>
              <a:rPr lang="tt-RU" sz="3600" b="1" u="sng" dirty="0" smtClean="0">
                <a:solidFill>
                  <a:schemeClr val="tx2"/>
                </a:solidFill>
              </a:rPr>
              <a:t> Укытучы турында мәг</a:t>
            </a:r>
            <a:r>
              <a:rPr lang="ru-RU" sz="3600" b="1" u="sng" dirty="0" err="1" smtClean="0">
                <a:solidFill>
                  <a:schemeClr val="tx2"/>
                </a:solidFill>
              </a:rPr>
              <a:t>ъ</a:t>
            </a:r>
            <a:r>
              <a:rPr lang="tt-RU" sz="3600" b="1" u="sng" dirty="0" smtClean="0">
                <a:solidFill>
                  <a:schemeClr val="tx2"/>
                </a:solidFill>
              </a:rPr>
              <a:t>лүматлар</a:t>
            </a:r>
          </a:p>
          <a:p>
            <a:pPr lvl="0">
              <a:buNone/>
            </a:pPr>
            <a:r>
              <a:rPr lang="tt-RU" sz="2400" b="1" dirty="0" smtClean="0"/>
              <a:t>     Эш урыны:</a:t>
            </a:r>
            <a:r>
              <a:rPr lang="tt-RU" sz="2400" b="1" i="1" dirty="0" smtClean="0"/>
              <a:t> </a:t>
            </a:r>
            <a:r>
              <a:rPr lang="tt-RU" sz="2000" i="1" dirty="0" smtClean="0"/>
              <a:t>Татарстан Республикасы Чүпрәле муниципаль районы “Түбән Чәке урта гомуми белем бирү мәктәбе”</a:t>
            </a:r>
            <a:endParaRPr lang="ru-RU" sz="2000" dirty="0" smtClean="0"/>
          </a:p>
          <a:p>
            <a:pPr lvl="0">
              <a:buNone/>
            </a:pPr>
            <a:r>
              <a:rPr lang="tt-RU" sz="2400" b="1" dirty="0" smtClean="0"/>
              <a:t>     Белгечлеге</a:t>
            </a:r>
            <a:r>
              <a:rPr lang="tt-RU" sz="2400" i="1" dirty="0" smtClean="0"/>
              <a:t>:</a:t>
            </a:r>
            <a:r>
              <a:rPr lang="tt-RU" i="1" dirty="0" smtClean="0"/>
              <a:t> </a:t>
            </a:r>
            <a:r>
              <a:rPr lang="tt-RU" sz="2000" i="1" dirty="0" smtClean="0"/>
              <a:t>туган теле һәм әдәбияты укытучысы</a:t>
            </a:r>
            <a:endParaRPr lang="ru-RU" sz="2000" dirty="0" smtClean="0"/>
          </a:p>
          <a:p>
            <a:pPr lvl="0">
              <a:buNone/>
            </a:pPr>
            <a:r>
              <a:rPr lang="ru-RU" sz="2400" b="1" dirty="0" smtClean="0"/>
              <a:t>     </a:t>
            </a:r>
            <a:r>
              <a:rPr lang="ru-RU" sz="2400" b="1" dirty="0" err="1" smtClean="0"/>
              <a:t>Туган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елы</a:t>
            </a:r>
            <a:r>
              <a:rPr lang="ru-RU" sz="2400" dirty="0" smtClean="0"/>
              <a:t>:</a:t>
            </a:r>
            <a:r>
              <a:rPr lang="ru-RU" sz="2400" i="1" dirty="0" smtClean="0"/>
              <a:t> </a:t>
            </a:r>
            <a:r>
              <a:rPr lang="tt-RU" sz="2000" i="1" dirty="0" smtClean="0"/>
              <a:t>25</a:t>
            </a:r>
            <a:r>
              <a:rPr lang="ru-RU" sz="2000" i="1" dirty="0" smtClean="0"/>
              <a:t>.</a:t>
            </a:r>
            <a:r>
              <a:rPr lang="tt-RU" sz="2000" i="1" dirty="0" smtClean="0"/>
              <a:t>09</a:t>
            </a:r>
            <a:r>
              <a:rPr lang="ru-RU" sz="2000" i="1" dirty="0" smtClean="0"/>
              <a:t>.1972</a:t>
            </a:r>
            <a:endParaRPr lang="ru-RU" sz="2000" dirty="0" smtClean="0"/>
          </a:p>
          <a:p>
            <a:pPr lvl="0">
              <a:buNone/>
            </a:pPr>
            <a:r>
              <a:rPr lang="ru-RU" sz="2000" b="1" dirty="0" smtClean="0"/>
              <a:t>      </a:t>
            </a:r>
            <a:r>
              <a:rPr lang="ru-RU" sz="2400" b="1" dirty="0" err="1" smtClean="0"/>
              <a:t>Белеме</a:t>
            </a:r>
            <a:r>
              <a:rPr lang="ru-RU" sz="2400" b="1" dirty="0" smtClean="0"/>
              <a:t> :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Югары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белемле</a:t>
            </a:r>
            <a:r>
              <a:rPr lang="ru-RU" sz="2400" b="1" i="1" dirty="0" smtClean="0"/>
              <a:t>, </a:t>
            </a:r>
            <a:r>
              <a:rPr lang="tt-RU" sz="2000" i="1" dirty="0" smtClean="0"/>
              <a:t>КФУ</a:t>
            </a:r>
            <a:endParaRPr lang="ru-RU" sz="2000" dirty="0" smtClean="0"/>
          </a:p>
          <a:p>
            <a:pPr lvl="0">
              <a:buNone/>
            </a:pPr>
            <a:r>
              <a:rPr lang="ru-RU" sz="2000" b="1" dirty="0" smtClean="0"/>
              <a:t>      </a:t>
            </a:r>
            <a:r>
              <a:rPr lang="tt-RU" sz="2400" b="1" dirty="0" smtClean="0"/>
              <a:t>Педагогик</a:t>
            </a:r>
            <a:r>
              <a:rPr lang="ru-RU" sz="2400" b="1" dirty="0" smtClean="0"/>
              <a:t> стаж</a:t>
            </a:r>
            <a:r>
              <a:rPr lang="ru-RU" b="1" i="1" dirty="0" smtClean="0"/>
              <a:t>: </a:t>
            </a:r>
            <a:r>
              <a:rPr lang="ru-RU" sz="2000" b="1" i="1" dirty="0" smtClean="0"/>
              <a:t>29</a:t>
            </a:r>
            <a:endParaRPr lang="ru-RU" sz="2000" dirty="0" smtClean="0"/>
          </a:p>
          <a:p>
            <a:pPr lvl="0">
              <a:buNone/>
            </a:pPr>
            <a:r>
              <a:rPr lang="ru-RU" sz="2000" b="1" dirty="0" smtClean="0"/>
              <a:t>      </a:t>
            </a:r>
            <a:r>
              <a:rPr lang="ru-RU" sz="2400" b="1" dirty="0" smtClean="0"/>
              <a:t>Педагогик кредо:</a:t>
            </a:r>
            <a:r>
              <a:rPr lang="ru-RU" b="1" dirty="0" smtClean="0"/>
              <a:t> </a:t>
            </a:r>
            <a:r>
              <a:rPr lang="tt-RU" sz="2000" i="1" dirty="0" smtClean="0"/>
              <a:t>Т</a:t>
            </a:r>
            <a:r>
              <a:rPr lang="ru-RU" sz="2000" i="1" dirty="0" smtClean="0"/>
              <a:t>ел </a:t>
            </a:r>
            <a:r>
              <a:rPr lang="ru-RU" sz="2000" i="1" dirty="0" err="1" smtClean="0"/>
              <a:t>ул</a:t>
            </a:r>
            <a:r>
              <a:rPr lang="ru-RU" sz="2000" i="1" dirty="0" smtClean="0"/>
              <a:t> – </a:t>
            </a:r>
            <a:r>
              <a:rPr lang="ru-RU" sz="2000" i="1" dirty="0" err="1" smtClean="0"/>
              <a:t>байлык</a:t>
            </a:r>
            <a:r>
              <a:rPr lang="ru-RU" sz="2000" i="1" dirty="0" smtClean="0"/>
              <a:t>. </a:t>
            </a:r>
            <a:endParaRPr lang="ru-RU" sz="2000" dirty="0" smtClean="0"/>
          </a:p>
          <a:p>
            <a:pPr>
              <a:buNone/>
            </a:pPr>
            <a:r>
              <a:rPr lang="ru-RU" sz="2000" i="1" dirty="0" smtClean="0"/>
              <a:t>     </a:t>
            </a:r>
            <a:r>
              <a:rPr lang="ru-RU" sz="2000" i="1" dirty="0" err="1" smtClean="0"/>
              <a:t>Аны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кулланырга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өйрәтү </a:t>
            </a:r>
            <a:r>
              <a:rPr lang="ru-RU" sz="2000" i="1" dirty="0" smtClean="0"/>
              <a:t>– минем </a:t>
            </a:r>
            <a:r>
              <a:rPr lang="ru-RU" sz="2000" i="1" dirty="0" err="1" smtClean="0"/>
              <a:t>максатым</a:t>
            </a:r>
            <a:r>
              <a:rPr lang="tt-RU" sz="2000" i="1" dirty="0" smtClean="0"/>
              <a:t>!</a:t>
            </a:r>
            <a:endParaRPr lang="ru-RU" sz="2000" dirty="0" smtClean="0"/>
          </a:p>
          <a:p>
            <a:pPr>
              <a:buNone/>
            </a:pPr>
            <a:r>
              <a:rPr lang="tt-RU" sz="3600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u="sng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Мәктәпне</a:t>
            </a:r>
            <a:r>
              <a:rPr lang="tt-RU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ң методик темасы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tt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tt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Шәхси ориента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цияле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белем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системасында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укучыларны</a:t>
            </a:r>
            <a:r>
              <a:rPr lang="tt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ң дөн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ьяга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карашлары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һәм социаль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tt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әдәни үзбилгеләүләре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t-RU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Берләшмәнең  методик темасы</a:t>
            </a:r>
            <a:r>
              <a:rPr lang="tt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tt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“Татар теле һәм әдәбияты дәресләрендә толерант һәм со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циаль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җайлашкан шәхес тәрбияләү”.</a:t>
            </a:r>
          </a:p>
          <a:p>
            <a:endParaRPr lang="tt-RU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Минем методик темам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tt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“Татар теле һәм әдәбияты дәресләрендә заманча техник укыту чаралары аша бәйләнешле сөйләм телен үстерү”.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Зульфия\Desktop\img01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75660" y="188638"/>
            <a:ext cx="3456384" cy="4176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Зульфия\Desktop\img018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6672"/>
            <a:ext cx="3312368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899592" y="4149080"/>
            <a:ext cx="78158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/>
              <a:t>Белемем</a:t>
            </a:r>
            <a:r>
              <a:rPr lang="ru-RU" sz="3200" b="1" dirty="0" smtClean="0"/>
              <a:t>:  </a:t>
            </a:r>
            <a:r>
              <a:rPr lang="ru-RU" sz="3200" dirty="0" err="1" smtClean="0"/>
              <a:t>югары</a:t>
            </a:r>
            <a:r>
              <a:rPr lang="ru-RU" sz="3200" dirty="0" smtClean="0"/>
              <a:t>, КФУ, филология факультеты «</a:t>
            </a:r>
            <a:r>
              <a:rPr lang="ru-RU" sz="3200" dirty="0" err="1" smtClean="0"/>
              <a:t>Ана</a:t>
            </a:r>
            <a:r>
              <a:rPr lang="ru-RU" sz="3200" dirty="0" smtClean="0"/>
              <a:t> теле </a:t>
            </a:r>
            <a:r>
              <a:rPr lang="ru-RU" sz="3200" dirty="0" err="1" smtClean="0"/>
              <a:t>һәм әдәбияты</a:t>
            </a:r>
            <a:r>
              <a:rPr lang="ru-RU" sz="3200" dirty="0" smtClean="0"/>
              <a:t>»,   2015 ел</a:t>
            </a:r>
            <a:r>
              <a:rPr lang="ru-RU" sz="3200" b="1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19407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292080" y="3212976"/>
            <a:ext cx="28083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</a:pPr>
            <a:endParaRPr lang="tt-RU" b="1" i="1" u="sng" cap="all" dirty="0" smtClean="0">
              <a:ln w="9000" cmpd="sng">
                <a:solidFill>
                  <a:srgbClr val="AEAFA9">
                    <a:shade val="50000"/>
                    <a:satMod val="120000"/>
                  </a:srgb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indent="-274320">
              <a:lnSpc>
                <a:spcPct val="150000"/>
              </a:lnSpc>
              <a:spcBef>
                <a:spcPct val="20000"/>
              </a:spcBef>
            </a:pPr>
            <a:endParaRPr lang="tt-RU" b="1" i="1" u="sng" cap="all" dirty="0" smtClean="0">
              <a:ln w="9000" cmpd="sng">
                <a:solidFill>
                  <a:srgbClr val="AEAFA9">
                    <a:shade val="50000"/>
                    <a:satMod val="120000"/>
                  </a:srgb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indent="-274320">
              <a:lnSpc>
                <a:spcPct val="150000"/>
              </a:lnSpc>
              <a:spcBef>
                <a:spcPct val="20000"/>
              </a:spcBef>
            </a:pPr>
            <a:endParaRPr lang="tt-RU" b="1" i="1" u="sng" cap="all" dirty="0" smtClean="0">
              <a:ln w="9000" cmpd="sng">
                <a:solidFill>
                  <a:srgbClr val="AEAFA9">
                    <a:shade val="50000"/>
                    <a:satMod val="120000"/>
                  </a:srgb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indent="-274320">
              <a:lnSpc>
                <a:spcPct val="150000"/>
              </a:lnSpc>
              <a:spcBef>
                <a:spcPct val="20000"/>
              </a:spcBef>
            </a:pPr>
            <a:endParaRPr lang="tt-RU" b="1" i="1" u="sng" cap="all" dirty="0" smtClean="0">
              <a:ln w="9000" cmpd="sng">
                <a:solidFill>
                  <a:srgbClr val="AEAFA9">
                    <a:shade val="50000"/>
                    <a:satMod val="120000"/>
                  </a:srgb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indent="-274320">
              <a:lnSpc>
                <a:spcPct val="150000"/>
              </a:lnSpc>
              <a:spcBef>
                <a:spcPct val="20000"/>
              </a:spcBef>
            </a:pPr>
            <a:r>
              <a:rPr lang="tt-RU" b="1" i="1" u="sng" cap="all" dirty="0" smtClean="0">
                <a:ln w="9000" cmpd="sng">
                  <a:solidFill>
                    <a:srgbClr val="AEAFA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Эш Ста</a:t>
            </a:r>
            <a:r>
              <a:rPr lang="ru-RU" b="1" i="1" u="sng" cap="all" dirty="0" err="1">
                <a:ln w="9000" cmpd="sng">
                  <a:solidFill>
                    <a:srgbClr val="AEAFA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жы</a:t>
            </a:r>
            <a:r>
              <a:rPr lang="ru-RU" b="1" i="1" cap="all" dirty="0">
                <a:ln w="9000" cmpd="sng">
                  <a:solidFill>
                    <a:srgbClr val="AEAFA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cap="all" dirty="0" smtClean="0">
                <a:ln w="9000" cmpd="sng">
                  <a:solidFill>
                    <a:srgbClr val="AEAFA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b="1" i="1" cap="all" dirty="0">
                <a:ln w="9000" cmpd="sng">
                  <a:solidFill>
                    <a:srgbClr val="AEAFA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ел</a:t>
            </a:r>
          </a:p>
          <a:p>
            <a:pPr lvl="0" indent="-274320">
              <a:lnSpc>
                <a:spcPct val="150000"/>
              </a:lnSpc>
              <a:spcBef>
                <a:spcPct val="20000"/>
              </a:spcBef>
            </a:pPr>
            <a:r>
              <a:rPr lang="ru-RU" b="1" i="1" u="sng" cap="all" dirty="0">
                <a:ln w="9000" cmpd="sng">
                  <a:solidFill>
                    <a:srgbClr val="AEAFA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Педагогик </a:t>
            </a:r>
            <a:r>
              <a:rPr lang="ru-RU" b="1" i="1" u="sng" cap="all" dirty="0" err="1">
                <a:ln w="9000" cmpd="sng">
                  <a:solidFill>
                    <a:srgbClr val="AEAFA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стажы</a:t>
            </a:r>
            <a:r>
              <a:rPr lang="ru-RU" b="1" i="1" cap="all" dirty="0">
                <a:ln w="9000" cmpd="sng">
                  <a:solidFill>
                    <a:srgbClr val="AEAFA9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63688" y="548680"/>
            <a:ext cx="69096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u="sng" dirty="0"/>
              <a:t>Курсы повышения квалификации:</a:t>
            </a:r>
            <a:endParaRPr lang="ru-RU" dirty="0"/>
          </a:p>
          <a:p>
            <a:pPr algn="just">
              <a:buFontTx/>
              <a:buChar char="-"/>
            </a:pPr>
            <a:r>
              <a:rPr lang="ru-RU" dirty="0" smtClean="0"/>
              <a:t>Курсы </a:t>
            </a:r>
            <a:r>
              <a:rPr lang="ru-RU" dirty="0"/>
              <a:t>повышения квалификации для работников образования по теме: </a:t>
            </a:r>
            <a:r>
              <a:rPr lang="ru-RU" dirty="0" smtClean="0"/>
              <a:t>«Технология обучения татарскому языку на основе моделей речи» </a:t>
            </a:r>
            <a:r>
              <a:rPr lang="ru-RU" dirty="0"/>
              <a:t>в </a:t>
            </a:r>
            <a:r>
              <a:rPr lang="ru-RU" dirty="0" smtClean="0"/>
              <a:t>Казанском международном лингвистическом центре Института филологии и межкультурной коммуникации К(П)ФУ, 108 часов, регистрационный номер свидетельства УПК-10-000130, г.Казань, выдан 27 июня 2014 года;</a:t>
            </a:r>
          </a:p>
          <a:p>
            <a:pPr algn="just">
              <a:buFontTx/>
              <a:buChar char="-"/>
            </a:pPr>
            <a:r>
              <a:rPr lang="ru-RU" dirty="0" smtClean="0"/>
              <a:t>«Особенности организации инклюзивного обучения: разработка и реализация адаптированных образовательных программ в условиях внедрения ФГОС» в НОУ ДПО «Центр социально-гуманитарного  образования», 108 часов, регистрационный номер свидетельства 3787, выдан 21.09.2018. </a:t>
            </a:r>
            <a:endParaRPr lang="ru-RU" dirty="0"/>
          </a:p>
        </p:txBody>
      </p:sp>
      <p:pic>
        <p:nvPicPr>
          <p:cNvPr id="7" name="Содержимое 6" descr="C:\Users\Зульфия\Desktop\img017.jpg"/>
          <p:cNvPicPr>
            <a:picLocks noGrp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 r="3931"/>
          <a:stretch/>
        </p:blipFill>
        <p:spPr bwMode="auto">
          <a:xfrm rot="16200000">
            <a:off x="2195735" y="3501009"/>
            <a:ext cx="2232251" cy="30963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lc="http://schemas.openxmlformats.org/drawingml/2006/lockedCanvas" xmlns:a14="http://schemas.microsoft.com/office/drawing/2010/main"/>
            </a:ext>
          </a:extLst>
        </p:spPr>
      </p:pic>
      <p:pic>
        <p:nvPicPr>
          <p:cNvPr id="9" name="Рисунок 8" descr="C:\Users\Зульфия\Desktop\img019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33056"/>
            <a:ext cx="3744417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6137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620688"/>
            <a:ext cx="5987008" cy="796950"/>
          </a:xfrm>
        </p:spPr>
        <p:txBody>
          <a:bodyPr/>
          <a:lstStyle/>
          <a:p>
            <a:r>
              <a:rPr lang="ru-RU" sz="6000" b="1" dirty="0" smtClean="0">
                <a:solidFill>
                  <a:srgbClr val="C00000"/>
                </a:solidFill>
                <a:latin typeface="Monotype Corsiva" pitchFamily="66" charset="0"/>
              </a:rPr>
              <a:t>КРЕДО:</a:t>
            </a:r>
            <a:endParaRPr lang="ru-RU" sz="6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2060848"/>
            <a:ext cx="6203032" cy="4065315"/>
          </a:xfrm>
        </p:spPr>
        <p:txBody>
          <a:bodyPr/>
          <a:lstStyle/>
          <a:p>
            <a:pPr marL="0" indent="0" algn="ctr">
              <a:buNone/>
            </a:pPr>
            <a:r>
              <a:rPr lang="tt-RU" sz="4800" b="1" i="1" dirty="0" smtClean="0">
                <a:solidFill>
                  <a:srgbClr val="7030A0"/>
                </a:solidFill>
                <a:latin typeface="Monotype Corsiva" pitchFamily="66" charset="0"/>
              </a:rPr>
              <a:t>Тормышта бердәнбер бәхет – ул  һәрвакыт алга омтылыш.</a:t>
            </a:r>
            <a:endParaRPr lang="ru-RU" sz="4800" b="1" i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58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sz="2800" b="1" dirty="0" smtClean="0">
                <a:solidFill>
                  <a:srgbClr val="C00000"/>
                </a:solidFill>
                <a:latin typeface="Monotype Corsiva" pitchFamily="66" charset="0"/>
              </a:rPr>
              <a:t>2015-2018нче елларда туган теле һәм әдәбиятыннан белем сыйфаты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2403363"/>
              </p:ext>
            </p:extLst>
          </p:nvPr>
        </p:nvGraphicFramePr>
        <p:xfrm>
          <a:off x="251519" y="1196752"/>
          <a:ext cx="8352924" cy="912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8453"/>
                <a:gridCol w="663701"/>
                <a:gridCol w="728453"/>
                <a:gridCol w="663701"/>
                <a:gridCol w="728453"/>
                <a:gridCol w="663701"/>
                <a:gridCol w="728453"/>
                <a:gridCol w="663701"/>
                <a:gridCol w="728453"/>
                <a:gridCol w="663701"/>
                <a:gridCol w="728453"/>
                <a:gridCol w="663701"/>
              </a:tblGrid>
              <a:tr h="22824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2015-2016нчы </a:t>
                      </a:r>
                      <a:r>
                        <a:rPr lang="ru-RU" sz="1300" dirty="0" err="1">
                          <a:effectLst/>
                          <a:latin typeface="Monotype Corsiva" pitchFamily="66" charset="0"/>
                        </a:rPr>
                        <a:t>уку</a:t>
                      </a:r>
                      <a:r>
                        <a:rPr lang="ru-RU" sz="1300" dirty="0">
                          <a:effectLst/>
                          <a:latin typeface="Monotype Corsiva" pitchFamily="66" charset="0"/>
                        </a:rPr>
                        <a:t> </a:t>
                      </a:r>
                      <a:r>
                        <a:rPr lang="ru-RU" sz="1300" dirty="0" err="1">
                          <a:effectLst/>
                          <a:latin typeface="Monotype Corsiva" pitchFamily="66" charset="0"/>
                        </a:rPr>
                        <a:t>елы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2016-2017нче  </a:t>
                      </a:r>
                      <a:r>
                        <a:rPr lang="ru-RU" sz="1300" dirty="0" err="1">
                          <a:effectLst/>
                          <a:latin typeface="Monotype Corsiva" pitchFamily="66" charset="0"/>
                        </a:rPr>
                        <a:t>уку</a:t>
                      </a:r>
                      <a:r>
                        <a:rPr lang="ru-RU" sz="1300" dirty="0">
                          <a:effectLst/>
                          <a:latin typeface="Monotype Corsiva" pitchFamily="66" charset="0"/>
                        </a:rPr>
                        <a:t> </a:t>
                      </a:r>
                      <a:r>
                        <a:rPr lang="ru-RU" sz="1300" dirty="0" err="1">
                          <a:effectLst/>
                          <a:latin typeface="Monotype Corsiva" pitchFamily="66" charset="0"/>
                        </a:rPr>
                        <a:t>елы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2017-2018нче </a:t>
                      </a:r>
                      <a:r>
                        <a:rPr lang="ru-RU" sz="1300" dirty="0" err="1">
                          <a:effectLst/>
                          <a:latin typeface="Monotype Corsiva" pitchFamily="66" charset="0"/>
                        </a:rPr>
                        <a:t>уку</a:t>
                      </a:r>
                      <a:r>
                        <a:rPr lang="ru-RU" sz="1300" dirty="0">
                          <a:effectLst/>
                          <a:latin typeface="Monotype Corsiva" pitchFamily="66" charset="0"/>
                        </a:rPr>
                        <a:t> </a:t>
                      </a:r>
                      <a:r>
                        <a:rPr lang="ru-RU" sz="1300" dirty="0" err="1">
                          <a:effectLst/>
                          <a:latin typeface="Monotype Corsiva" pitchFamily="66" charset="0"/>
                        </a:rPr>
                        <a:t>елы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24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Monotype Corsiva" pitchFamily="66" charset="0"/>
                        </a:rPr>
                        <a:t>Тат.теле</a:t>
                      </a:r>
                      <a:endParaRPr lang="ru-RU" sz="100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Тат.әдәбияты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  <a:latin typeface="Monotype Corsiva" pitchFamily="66" charset="0"/>
                        </a:rPr>
                        <a:t>Тат.теле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Тат.әдәбияты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Monotype Corsiva" pitchFamily="66" charset="0"/>
                        </a:rPr>
                        <a:t>Тат.теле</a:t>
                      </a:r>
                      <a:endParaRPr lang="ru-RU" sz="100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>
                          <a:effectLst/>
                          <a:latin typeface="Monotype Corsiva" pitchFamily="66" charset="0"/>
                        </a:rPr>
                        <a:t>Тат.әдәбияты</a:t>
                      </a:r>
                      <a:endParaRPr lang="ru-RU" sz="100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өлгереш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>
                          <a:effectLst/>
                          <a:latin typeface="Monotype Corsiva" pitchFamily="66" charset="0"/>
                        </a:rPr>
                        <a:t>сыйфат</a:t>
                      </a:r>
                      <a:endParaRPr lang="ru-RU" sz="100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>
                          <a:effectLst/>
                          <a:latin typeface="Monotype Corsiva" pitchFamily="66" charset="0"/>
                        </a:rPr>
                        <a:t>өлгереш</a:t>
                      </a:r>
                      <a:endParaRPr lang="ru-RU" sz="100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сыйфат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өлгереш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сыйфат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өлгереш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сыйфат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өлгереш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сыйфат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>
                          <a:effectLst/>
                          <a:latin typeface="Monotype Corsiva" pitchFamily="66" charset="0"/>
                        </a:rPr>
                        <a:t>өлгереш</a:t>
                      </a:r>
                      <a:endParaRPr lang="ru-RU" sz="100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сыйфат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</a:tr>
              <a:tr h="228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</a:rPr>
                        <a:t>64,5%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00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</a:rPr>
                        <a:t>79,17%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00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</a:rPr>
                        <a:t>72,1%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</a:rPr>
                        <a:t>86%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</a:rPr>
                        <a:t>58,62%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</a:rPr>
                        <a:t>73,97%</a:t>
                      </a:r>
                      <a:endParaRPr lang="ru-RU" sz="10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3795" marR="637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3406775"/>
            <a:ext cx="793122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26340329"/>
              </p:ext>
            </p:extLst>
          </p:nvPr>
        </p:nvGraphicFramePr>
        <p:xfrm>
          <a:off x="1167563" y="4581129"/>
          <a:ext cx="7344815" cy="17697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9209"/>
                <a:gridCol w="2811761"/>
                <a:gridCol w="3413845"/>
              </a:tblGrid>
              <a:tr h="262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Класс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Monotype Corsiva" pitchFamily="66" charset="0"/>
                        </a:rPr>
                        <a:t>Татар </a:t>
                      </a: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теле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Monotype Corsiva" pitchFamily="66" charset="0"/>
                        </a:rPr>
                        <a:t>Татар  </a:t>
                      </a:r>
                      <a:r>
                        <a:rPr lang="tt-RU" sz="1300">
                          <a:effectLst/>
                          <a:latin typeface="Monotype Corsiva" pitchFamily="66" charset="0"/>
                        </a:rPr>
                        <a:t>әдәбияты</a:t>
                      </a:r>
                      <a:endParaRPr lang="ru-RU" sz="130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3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33,3%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4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50%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50%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6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40%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7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50%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4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10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55,5%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  <a:ea typeface="Times New Roman"/>
                          <a:cs typeface="Times New Roman"/>
                        </a:rPr>
                        <a:t>50%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</a:rPr>
                        <a:t>100%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Monotype Corsiva" pitchFamily="66" charset="0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3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311579" y="3573017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Арадаш</a:t>
            </a:r>
            <a:r>
              <a:rPr lang="ru-RU" sz="2800" b="1" dirty="0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 аттестация  </a:t>
            </a:r>
            <a:r>
              <a:rPr lang="ru-RU" sz="2800" b="1" dirty="0" err="1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нәтиҗәләре</a:t>
            </a:r>
            <a:r>
              <a:rPr lang="ru-RU" sz="2800" b="1" dirty="0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. </a:t>
            </a:r>
            <a:br>
              <a:rPr lang="ru-RU" sz="2800" b="1" dirty="0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</a:b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2017-2018 </a:t>
            </a:r>
            <a:r>
              <a:rPr lang="ru-RU" sz="2800" b="1" dirty="0" err="1" smtClean="0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уку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елы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2204864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t-RU" sz="2800" b="1" dirty="0">
                <a:solidFill>
                  <a:srgbClr val="C00000"/>
                </a:solidFill>
                <a:latin typeface="Monotype Corsiva" pitchFamily="66" charset="0"/>
              </a:rPr>
              <a:t>9нчы сыйныфларда татар теленнән БРТ нәтиҗәләре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8449730"/>
              </p:ext>
            </p:extLst>
          </p:nvPr>
        </p:nvGraphicFramePr>
        <p:xfrm>
          <a:off x="3419872" y="2773353"/>
          <a:ext cx="3672410" cy="683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6205"/>
                <a:gridCol w="1836205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</a:rPr>
                        <a:t>2015-2016нчы</a:t>
                      </a:r>
                      <a:r>
                        <a:rPr lang="tt-RU" sz="1300" baseline="0" dirty="0" smtClean="0">
                          <a:effectLst/>
                          <a:latin typeface="Monotype Corsiva" pitchFamily="66" charset="0"/>
                        </a:rPr>
                        <a:t> </a:t>
                      </a:r>
                      <a:r>
                        <a:rPr lang="tt-RU" sz="1300" dirty="0" smtClean="0">
                          <a:effectLst/>
                          <a:latin typeface="Monotype Corsiva" pitchFamily="66" charset="0"/>
                        </a:rPr>
                        <a:t>уку </a:t>
                      </a: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елы</a:t>
                      </a:r>
                      <a:endParaRPr lang="ru-RU" sz="13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өлгереш</a:t>
                      </a:r>
                      <a:endParaRPr lang="ru-RU" sz="13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сыйфат</a:t>
                      </a:r>
                      <a:endParaRPr lang="ru-RU" sz="13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 smtClean="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3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300" dirty="0">
                          <a:effectLst/>
                          <a:latin typeface="Monotype Corsiva" pitchFamily="66" charset="0"/>
                        </a:rPr>
                        <a:t>100%</a:t>
                      </a:r>
                      <a:endParaRPr lang="ru-RU" sz="1300" dirty="0">
                        <a:effectLst/>
                        <a:latin typeface="Monotype Corsiva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16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6995120" cy="432048"/>
          </a:xfrm>
        </p:spPr>
        <p:txBody>
          <a:bodyPr/>
          <a:lstStyle/>
          <a:p>
            <a:r>
              <a:rPr lang="tt-RU" sz="3200" b="1" dirty="0">
                <a:solidFill>
                  <a:srgbClr val="C00000"/>
                </a:solidFill>
                <a:latin typeface="Monotype Corsiva" pitchFamily="66" charset="0"/>
              </a:rPr>
              <a:t>Олимпиада нәтиҗәләре (мәктәп туры)</a:t>
            </a:r>
            <a:r>
              <a:rPr lang="ru-RU" sz="3200" b="1" dirty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Monotype Corsiva" pitchFamily="66" charset="0"/>
              </a:rPr>
            </a:br>
            <a:endParaRPr lang="ru-RU" sz="3200" b="1" dirty="0">
              <a:solidFill>
                <a:srgbClr val="C00000"/>
              </a:solidFill>
              <a:latin typeface="Monotype Corsiva" pitchFamily="66" charset="0"/>
              <a:cs typeface="Microsoft Uighur" pitchFamily="2" charset="-78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6201648"/>
              </p:ext>
            </p:extLst>
          </p:nvPr>
        </p:nvGraphicFramePr>
        <p:xfrm>
          <a:off x="2627784" y="1404774"/>
          <a:ext cx="5616625" cy="32880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116"/>
                <a:gridCol w="2411903"/>
                <a:gridCol w="1404303"/>
                <a:gridCol w="1404303"/>
              </a:tblGrid>
              <a:tr h="337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Monotype Corsiva" pitchFamily="66" charset="0"/>
                        </a:rPr>
                        <a:t>№</a:t>
                      </a:r>
                      <a:endParaRPr lang="ru-RU" sz="11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Укучылар</a:t>
                      </a:r>
                      <a:r>
                        <a:rPr lang="tt-RU" sz="2200" baseline="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 исемлеге</a:t>
                      </a:r>
                      <a:endParaRPr lang="ru-RU" sz="11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Сыйныф</a:t>
                      </a:r>
                      <a:endParaRPr lang="ru-RU" sz="11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Нәтиҗә</a:t>
                      </a:r>
                      <a:endParaRPr lang="ru-RU" sz="11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799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  <a:latin typeface="Monotype Corsiva" pitchFamily="66" charset="0"/>
                        </a:rPr>
                        <a:t>2016-2017уку</a:t>
                      </a:r>
                      <a:r>
                        <a:rPr lang="ru-RU" sz="2200" baseline="0" dirty="0" smtClean="0">
                          <a:effectLst/>
                          <a:latin typeface="Monotype Corsiva" pitchFamily="66" charset="0"/>
                        </a:rPr>
                        <a:t> </a:t>
                      </a:r>
                      <a:r>
                        <a:rPr lang="ru-RU" sz="2200" baseline="0" dirty="0" err="1" smtClean="0">
                          <a:effectLst/>
                          <a:latin typeface="Monotype Corsiva" pitchFamily="66" charset="0"/>
                        </a:rPr>
                        <a:t>елы</a:t>
                      </a:r>
                      <a:endParaRPr lang="ru-RU" sz="11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Monotype Corsiva" pitchFamily="66" charset="0"/>
                        </a:rPr>
                        <a:t>1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Тухфатуллова А.С.</a:t>
                      </a:r>
                      <a:endParaRPr lang="ru-RU" sz="1200" dirty="0" smtClean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10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Monotype Corsiva" pitchFamily="66" charset="0"/>
                        </a:rPr>
                        <a:t>1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4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Monotype Corsiva" pitchFamily="66" charset="0"/>
                        </a:rPr>
                        <a:t>3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  <a:ea typeface="Times New Roman"/>
                          <a:cs typeface="Times New Roman"/>
                        </a:rPr>
                        <a:t>Садыкова Р. А.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8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1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4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  <a:latin typeface="Monotype Corsiva" pitchFamily="66" charset="0"/>
                        </a:rPr>
                        <a:t>4</a:t>
                      </a:r>
                      <a:endParaRPr lang="ru-RU" sz="120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</a:rPr>
                        <a:t>Сафин И. Р.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6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Monotype Corsiva" pitchFamily="66" charset="0"/>
                        </a:rPr>
                        <a:t>1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4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  <a:latin typeface="Monotype Corsiva" pitchFamily="66" charset="0"/>
                        </a:rPr>
                        <a:t>5</a:t>
                      </a:r>
                      <a:endParaRPr lang="ru-RU" sz="120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Monotype Corsiva" pitchFamily="66" charset="0"/>
                          <a:ea typeface="Times New Roman"/>
                          <a:cs typeface="Times New Roman"/>
                        </a:rPr>
                        <a:t>Мурасова</a:t>
                      </a:r>
                      <a:r>
                        <a:rPr lang="ru-RU" sz="1200" dirty="0" smtClean="0">
                          <a:effectLst/>
                          <a:latin typeface="Monotype Corsiva" pitchFamily="66" charset="0"/>
                          <a:ea typeface="Times New Roman"/>
                          <a:cs typeface="Times New Roman"/>
                        </a:rPr>
                        <a:t> Л. Җ.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5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2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436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</a:rPr>
                        <a:t>2017-2018</a:t>
                      </a:r>
                      <a:r>
                        <a:rPr lang="ru-RU" sz="1200" baseline="0" dirty="0" smtClean="0">
                          <a:effectLst/>
                          <a:latin typeface="Monotype Corsiva" pitchFamily="66" charset="0"/>
                        </a:rPr>
                        <a:t> </a:t>
                      </a:r>
                      <a:r>
                        <a:rPr lang="ru-RU" sz="1200" baseline="0" dirty="0" err="1" smtClean="0">
                          <a:effectLst/>
                          <a:latin typeface="Monotype Corsiva" pitchFamily="66" charset="0"/>
                        </a:rPr>
                        <a:t>уку</a:t>
                      </a:r>
                      <a:r>
                        <a:rPr lang="ru-RU" sz="1200" baseline="0" dirty="0" smtClean="0">
                          <a:effectLst/>
                          <a:latin typeface="Monotype Corsiva" pitchFamily="66" charset="0"/>
                        </a:rPr>
                        <a:t> </a:t>
                      </a:r>
                      <a:r>
                        <a:rPr lang="ru-RU" sz="1200" baseline="0" dirty="0" err="1" smtClean="0">
                          <a:effectLst/>
                          <a:latin typeface="Monotype Corsiva" pitchFamily="66" charset="0"/>
                        </a:rPr>
                        <a:t>елы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  <a:latin typeface="Monotype Corsiva" pitchFamily="66" charset="0"/>
                        </a:rPr>
                        <a:t>1</a:t>
                      </a:r>
                      <a:endParaRPr lang="ru-RU" sz="120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Тухфатуллова А.С.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11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Monotype Corsiva" pitchFamily="66" charset="0"/>
                        </a:rPr>
                        <a:t>1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4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  <a:latin typeface="Monotype Corsiva" pitchFamily="66" charset="0"/>
                        </a:rPr>
                        <a:t>2</a:t>
                      </a:r>
                      <a:endParaRPr lang="ru-RU" sz="120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  <a:ea typeface="Times New Roman"/>
                          <a:cs typeface="Times New Roman"/>
                        </a:rPr>
                        <a:t>Волкова Р.В.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</a:rPr>
                        <a:t>10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1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7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  <a:latin typeface="Monotype Corsiva" pitchFamily="66" charset="0"/>
                        </a:rPr>
                        <a:t>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  <a:latin typeface="Monotype Corsiva" pitchFamily="66" charset="0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</a:rPr>
                        <a:t>Садыкова Р.А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</a:rPr>
                        <a:t>Сафин И.Р.</a:t>
                      </a:r>
                      <a:endParaRPr lang="ru-RU" sz="1200" dirty="0" smtClean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effectLst/>
                        <a:latin typeface="Monotype Corsiva" pitchFamily="66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  <a:ea typeface="+mn-ea"/>
                          <a:cs typeface="+mn-cs"/>
                        </a:rPr>
                        <a:t>7</a:t>
                      </a:r>
                      <a:endParaRPr lang="ru-RU" sz="1200" dirty="0">
                        <a:effectLst/>
                        <a:latin typeface="Monotype Corsiva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Monotype Corsiva" pitchFamily="66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987824" y="4653136"/>
            <a:ext cx="4464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i="1" dirty="0" smtClean="0">
                <a:solidFill>
                  <a:srgbClr val="FF0000"/>
                </a:solidFill>
              </a:rPr>
              <a:t>Районкүләм олимпиада нәтиҗәләре</a:t>
            </a:r>
            <a:endParaRPr lang="tt-RU" b="1" i="1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27783" y="5013176"/>
          <a:ext cx="5616624" cy="1036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4165"/>
                <a:gridCol w="1194165"/>
                <a:gridCol w="1406685"/>
                <a:gridCol w="981646"/>
                <a:gridCol w="839963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t-RU" sz="1400" dirty="0" smtClean="0"/>
                        <a:t>Уку елы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400" dirty="0" smtClean="0"/>
                        <a:t>Фән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400" dirty="0" smtClean="0"/>
                        <a:t>Укучының ФИӘи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400" dirty="0" smtClean="0"/>
                        <a:t>Сыйныф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400" dirty="0" smtClean="0"/>
                        <a:t>Нәтиҗә</a:t>
                      </a:r>
                      <a:r>
                        <a:rPr lang="tt-RU" sz="1400" baseline="0" dirty="0" smtClean="0"/>
                        <a:t> 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t-RU" sz="1400" dirty="0" smtClean="0"/>
                        <a:t>2018- 2019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400" dirty="0" smtClean="0"/>
                        <a:t>Татар теле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Фахрутдинова</a:t>
                      </a:r>
                      <a:r>
                        <a:rPr lang="ru-RU" sz="1400" dirty="0" smtClean="0"/>
                        <a:t> Ә.Р.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400" dirty="0" smtClean="0"/>
                        <a:t>5 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II </a:t>
                      </a:r>
                      <a:r>
                        <a:rPr lang="tt-RU" sz="1400" dirty="0" smtClean="0"/>
                        <a:t>урын</a:t>
                      </a:r>
                      <a:endParaRPr lang="ru-RU" sz="1400" dirty="0"/>
                    </a:p>
                  </a:txBody>
                  <a:tcPr marL="91437" marR="91437" marT="45668" marB="4566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9693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t-RU" sz="3600" dirty="0" smtClean="0">
                <a:solidFill>
                  <a:srgbClr val="FF0000"/>
                </a:solidFill>
              </a:rPr>
              <a:t>Фән буенча белем сыйфаты.</a:t>
            </a:r>
            <a:endParaRPr lang="ru-RU" sz="3600" dirty="0">
              <a:solidFill>
                <a:srgbClr val="FF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51341883"/>
              </p:ext>
            </p:extLst>
          </p:nvPr>
        </p:nvGraphicFramePr>
        <p:xfrm>
          <a:off x="251520" y="2000240"/>
          <a:ext cx="8035256" cy="1643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899592" y="3571876"/>
          <a:ext cx="7056784" cy="2233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386946" y="1556792"/>
            <a:ext cx="43701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b="1" dirty="0" smtClean="0">
                <a:solidFill>
                  <a:srgbClr val="C00000"/>
                </a:solidFill>
                <a:latin typeface="Monotype Corsiva" pitchFamily="66" charset="0"/>
              </a:rPr>
              <a:t>Туган теленнән (татар) белем сыйфаты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-99392"/>
            <a:ext cx="8373616" cy="6168178"/>
          </a:xfrm>
        </p:spPr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Минем </a:t>
            </a:r>
            <a:r>
              <a:rPr lang="ru-RU" sz="4400" b="1" dirty="0" err="1" smtClean="0">
                <a:solidFill>
                  <a:srgbClr val="C00000"/>
                </a:solidFill>
                <a:latin typeface="Monotype Corsiva" pitchFamily="66" charset="0"/>
              </a:rPr>
              <a:t>эшч</a:t>
            </a:r>
            <a:r>
              <a:rPr lang="tt-RU" sz="4400" b="1" dirty="0" smtClean="0">
                <a:solidFill>
                  <a:srgbClr val="C00000"/>
                </a:solidFill>
                <a:latin typeface="Monotype Corsiva" pitchFamily="66" charset="0"/>
              </a:rPr>
              <a:t>әнлегем</a:t>
            </a:r>
            <a:endParaRPr lang="ru-RU" sz="44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tt-RU" sz="1800" b="1" dirty="0" smtClean="0">
                <a:solidFill>
                  <a:srgbClr val="002060"/>
                </a:solidFill>
              </a:rPr>
              <a:t>                          Интеллектуаль бәйгеләр, фәнни-гамәли конференцияләр</a:t>
            </a:r>
            <a:endParaRPr lang="ru-RU" sz="1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800" dirty="0" smtClean="0"/>
              <a:t>-Лауреат Всероссийского конкурса «</a:t>
            </a:r>
            <a:r>
              <a:rPr lang="ru-RU" sz="1800" dirty="0" err="1" smtClean="0"/>
              <a:t>Умната</a:t>
            </a:r>
            <a:r>
              <a:rPr lang="ru-RU" sz="1800" dirty="0" smtClean="0"/>
              <a:t>» Блиц- олимпиада: «ФГОС: внеурочная деятельность- важнейший компонент современного образовательного процесса в школе» -2015г.-Диплом лауреата;</a:t>
            </a:r>
          </a:p>
          <a:p>
            <a:pPr marL="0" indent="0">
              <a:buNone/>
            </a:pPr>
            <a:r>
              <a:rPr lang="ru-RU" sz="1800" dirty="0" smtClean="0"/>
              <a:t>-Всероссийский  конкурс «Педагогический словарь»- 2016г.-Диплом участника</a:t>
            </a:r>
          </a:p>
          <a:p>
            <a:pPr marL="0" indent="0">
              <a:buNone/>
            </a:pPr>
            <a:r>
              <a:rPr lang="ru-RU" sz="1800" dirty="0" smtClean="0"/>
              <a:t>-Подготовка </a:t>
            </a:r>
            <a:r>
              <a:rPr lang="ru-RU" sz="1800" dirty="0" err="1" smtClean="0"/>
              <a:t>Мударисова</a:t>
            </a:r>
            <a:r>
              <a:rPr lang="ru-RU" sz="1800" dirty="0" smtClean="0"/>
              <a:t> </a:t>
            </a:r>
            <a:r>
              <a:rPr lang="ru-RU" sz="1800" dirty="0" err="1" smtClean="0"/>
              <a:t>Ильсафа</a:t>
            </a:r>
            <a:r>
              <a:rPr lang="ru-RU" sz="1800" dirty="0" smtClean="0"/>
              <a:t> к VI Международному конкурсу чтецов им.         Г. Тукая,-2016г. - Благодарственное письмо;</a:t>
            </a:r>
          </a:p>
          <a:p>
            <a:pPr marL="0" indent="0" defTabSz="2609850">
              <a:buNone/>
            </a:pPr>
            <a:r>
              <a:rPr lang="ru-RU" sz="1800" dirty="0" smtClean="0"/>
              <a:t>-Республиканский фестиваль – конкурс речевого искусства «</a:t>
            </a:r>
            <a:r>
              <a:rPr lang="ru-RU" sz="1800" dirty="0" err="1" smtClean="0"/>
              <a:t>Илһамият</a:t>
            </a:r>
            <a:r>
              <a:rPr lang="ru-RU" sz="1800" dirty="0" smtClean="0"/>
              <a:t>»,  посвященный 130-летию Г. Тукая и Г. Кариева-2016г. -Диплом лауреата II степени;</a:t>
            </a:r>
          </a:p>
          <a:p>
            <a:pPr marL="0" indent="0">
              <a:buNone/>
            </a:pPr>
            <a:r>
              <a:rPr lang="ru-RU" sz="1800" dirty="0" smtClean="0"/>
              <a:t>-Подготовка </a:t>
            </a:r>
            <a:r>
              <a:rPr lang="ru-RU" sz="1800" dirty="0" err="1" smtClean="0"/>
              <a:t>Тухфатулловой</a:t>
            </a:r>
            <a:r>
              <a:rPr lang="ru-RU" sz="1800" dirty="0" smtClean="0"/>
              <a:t> Адели к Международному конкурсу речевого и вокального искусства «ИЛ</a:t>
            </a:r>
            <a:r>
              <a:rPr lang="tt-RU" sz="1800" dirty="0" smtClean="0"/>
              <a:t>ҺАМИЯТ” 2016г.-</a:t>
            </a:r>
            <a:r>
              <a:rPr lang="ru-RU" sz="1800" dirty="0" smtClean="0"/>
              <a:t> Благодарственное письмо;</a:t>
            </a:r>
          </a:p>
          <a:p>
            <a:pPr marL="0" indent="0">
              <a:buNone/>
            </a:pPr>
            <a:r>
              <a:rPr lang="ru-RU" sz="1800" dirty="0" smtClean="0"/>
              <a:t>-Конкурс «Классный руководитель года-2017 г»,</a:t>
            </a:r>
            <a:r>
              <a:rPr lang="tt-RU" sz="1800" dirty="0" smtClean="0"/>
              <a:t> кустовой- Диплом;</a:t>
            </a:r>
            <a:endParaRPr lang="ru-RU" sz="1800" dirty="0" smtClean="0"/>
          </a:p>
          <a:p>
            <a:pPr marL="0" indent="0">
              <a:buFontTx/>
              <a:buChar char="-"/>
            </a:pPr>
            <a:r>
              <a:rPr lang="tt-RU" sz="1800" dirty="0" smtClean="0"/>
              <a:t>М</a:t>
            </a:r>
            <a:r>
              <a:rPr lang="ru-RU" sz="1800" dirty="0" err="1" smtClean="0"/>
              <a:t>астер-класс</a:t>
            </a:r>
            <a:r>
              <a:rPr lang="ru-RU" sz="1800" dirty="0" smtClean="0"/>
              <a:t> среди учителей родных языков,</a:t>
            </a:r>
            <a:r>
              <a:rPr lang="tt-RU" sz="1800" dirty="0" smtClean="0"/>
              <a:t> м</a:t>
            </a:r>
            <a:r>
              <a:rPr lang="ru-RU" sz="1800" dirty="0" err="1" smtClean="0"/>
              <a:t>униципальный</a:t>
            </a:r>
            <a:r>
              <a:rPr lang="ru-RU" sz="1800" dirty="0" smtClean="0"/>
              <a:t> </a:t>
            </a:r>
            <a:r>
              <a:rPr lang="tt-RU" sz="1800" dirty="0" smtClean="0"/>
              <a:t>-2017г.</a:t>
            </a:r>
          </a:p>
          <a:p>
            <a:pPr marL="0" indent="0">
              <a:buFontTx/>
              <a:buChar char="-"/>
            </a:pPr>
            <a:r>
              <a:rPr lang="tt-RU" sz="1800" dirty="0" smtClean="0"/>
              <a:t>Республикакүләм укытучылар өчен Габдулла Тукай укулары -2017г. Диплом;</a:t>
            </a:r>
            <a:endParaRPr lang="ru-RU" sz="1800" dirty="0" smtClean="0"/>
          </a:p>
          <a:p>
            <a:pPr marL="0" indent="0">
              <a:buFontTx/>
              <a:buChar char="-"/>
            </a:pPr>
            <a:r>
              <a:rPr lang="en-US" sz="1800" dirty="0" smtClean="0"/>
              <a:t>I </a:t>
            </a:r>
            <a:r>
              <a:rPr lang="ru-RU" sz="1800" dirty="0" smtClean="0"/>
              <a:t> Всероссийский литературный конкурс «</a:t>
            </a:r>
            <a:r>
              <a:rPr lang="ru-RU" sz="1800" dirty="0" err="1" smtClean="0"/>
              <a:t>Идел</a:t>
            </a:r>
            <a:r>
              <a:rPr lang="ru-RU" sz="1800" dirty="0" smtClean="0"/>
              <a:t> бит </a:t>
            </a:r>
            <a:r>
              <a:rPr lang="ru-RU" sz="1800" dirty="0" err="1" smtClean="0"/>
              <a:t>ул</a:t>
            </a:r>
            <a:r>
              <a:rPr lang="ru-RU" sz="1800" dirty="0" smtClean="0"/>
              <a:t>, </a:t>
            </a:r>
            <a:r>
              <a:rPr lang="tt-RU" sz="1800" dirty="0" smtClean="0"/>
              <a:t>киң бит ул”- </a:t>
            </a:r>
            <a:r>
              <a:rPr lang="ru-RU" sz="1800" dirty="0" smtClean="0"/>
              <a:t> «Волжский простор» 2017г. Сертификат участника;</a:t>
            </a:r>
          </a:p>
          <a:p>
            <a:pPr marL="0" indent="0">
              <a:buFontTx/>
              <a:buChar char="-"/>
            </a:pPr>
            <a:r>
              <a:rPr lang="tt-RU" sz="1800" dirty="0" smtClean="0"/>
              <a:t>Укучылар өчен республикакүләм </a:t>
            </a:r>
            <a:r>
              <a:rPr lang="tt-RU" sz="1800" b="1" dirty="0" smtClean="0"/>
              <a:t> </a:t>
            </a:r>
            <a:r>
              <a:rPr lang="ru-RU" sz="1800" dirty="0" err="1" smtClean="0"/>
              <a:t>Гамил</a:t>
            </a:r>
            <a:r>
              <a:rPr lang="ru-RU" sz="1800" dirty="0" smtClean="0"/>
              <a:t> </a:t>
            </a:r>
            <a:r>
              <a:rPr lang="ru-RU" sz="1800" dirty="0" err="1" smtClean="0"/>
              <a:t>Афзал</a:t>
            </a:r>
            <a:r>
              <a:rPr lang="ru-RU" sz="1800" dirty="0" smtClean="0"/>
              <a:t> </a:t>
            </a:r>
            <a:r>
              <a:rPr lang="ru-RU" sz="1800" dirty="0" err="1" smtClean="0"/>
              <a:t>исемендәге иҗат </a:t>
            </a:r>
            <a:r>
              <a:rPr lang="ru-RU" sz="1800" dirty="0" smtClean="0"/>
              <a:t>фестивале -2017 ел.- Сертификат участника.</a:t>
            </a:r>
          </a:p>
          <a:p>
            <a:pPr marL="0" indent="0">
              <a:buFontTx/>
              <a:buChar char="-"/>
            </a:pPr>
            <a:endParaRPr lang="ru-RU" sz="1800" dirty="0" smtClean="0"/>
          </a:p>
          <a:p>
            <a:pPr marL="0" indent="0">
              <a:buFontTx/>
              <a:buChar char="-"/>
            </a:pPr>
            <a:endParaRPr lang="ru-RU" sz="1800" dirty="0" smtClean="0"/>
          </a:p>
          <a:p>
            <a:pPr marL="0" indent="0">
              <a:buFontTx/>
              <a:buChar char="-"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tt-RU" sz="1800" b="1" dirty="0">
              <a:solidFill>
                <a:srgbClr val="002060"/>
              </a:solidFill>
              <a:latin typeface="Monotype Corsiva" pitchFamily="66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385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24" y="571480"/>
            <a:ext cx="7829576" cy="5554683"/>
          </a:xfrm>
        </p:spPr>
        <p:txBody>
          <a:bodyPr/>
          <a:lstStyle/>
          <a:p>
            <a:pPr>
              <a:buNone/>
            </a:pPr>
            <a:r>
              <a:rPr lang="tt-RU" sz="1800" dirty="0" smtClean="0"/>
              <a:t> - «А.Алиш эзләреннән» исемендәге</a:t>
            </a:r>
            <a:r>
              <a:rPr lang="ru-RU" sz="1800" dirty="0" smtClean="0"/>
              <a:t> </a:t>
            </a:r>
            <a:r>
              <a:rPr lang="tt-RU" sz="1800" dirty="0" smtClean="0"/>
              <a:t>IV төбәкара фәнни-гамәли конференцияcе- 2017 ел.-</a:t>
            </a:r>
            <a:r>
              <a:rPr lang="ru-RU" sz="1800" dirty="0" smtClean="0"/>
              <a:t> Сертификат участника;</a:t>
            </a:r>
          </a:p>
          <a:p>
            <a:pPr>
              <a:buNone/>
            </a:pPr>
            <a:r>
              <a:rPr lang="ru-RU" sz="1800" dirty="0" smtClean="0">
                <a:cs typeface="Andalus" pitchFamily="18" charset="-78"/>
              </a:rPr>
              <a:t>- Республиканский конкурс «</a:t>
            </a:r>
            <a:r>
              <a:rPr lang="ru-RU" sz="1800" dirty="0" err="1" smtClean="0">
                <a:cs typeface="Andalus" pitchFamily="18" charset="-78"/>
              </a:rPr>
              <a:t>Дулкыннар</a:t>
            </a:r>
            <a:r>
              <a:rPr lang="ru-RU" sz="1800" dirty="0" smtClean="0">
                <a:cs typeface="Andalus" pitchFamily="18" charset="-78"/>
              </a:rPr>
              <a:t>», посвященный 70 –</a:t>
            </a:r>
            <a:r>
              <a:rPr lang="ru-RU" sz="1800" dirty="0" err="1" smtClean="0">
                <a:cs typeface="Andalus" pitchFamily="18" charset="-78"/>
              </a:rPr>
              <a:t>летию</a:t>
            </a:r>
            <a:r>
              <a:rPr lang="ru-RU" sz="1800" dirty="0" smtClean="0">
                <a:cs typeface="Andalus" pitchFamily="18" charset="-78"/>
              </a:rPr>
              <a:t> со дня рождения татарского писателя </a:t>
            </a:r>
            <a:r>
              <a:rPr lang="ru-RU" sz="1800" dirty="0" err="1" smtClean="0">
                <a:cs typeface="Andalus" pitchFamily="18" charset="-78"/>
              </a:rPr>
              <a:t>Разиля</a:t>
            </a:r>
            <a:r>
              <a:rPr lang="ru-RU" sz="1800" dirty="0" smtClean="0">
                <a:cs typeface="Andalus" pitchFamily="18" charset="-78"/>
              </a:rPr>
              <a:t> </a:t>
            </a:r>
            <a:r>
              <a:rPr lang="ru-RU" sz="1800" dirty="0" err="1" smtClean="0">
                <a:cs typeface="Andalus" pitchFamily="18" charset="-78"/>
              </a:rPr>
              <a:t>Валеева</a:t>
            </a:r>
            <a:r>
              <a:rPr lang="ru-RU" sz="1800" dirty="0" smtClean="0">
                <a:cs typeface="Andalus" pitchFamily="18" charset="-78"/>
              </a:rPr>
              <a:t>- 2017 г.-</a:t>
            </a:r>
            <a:r>
              <a:rPr lang="ru-RU" sz="1800" dirty="0" smtClean="0"/>
              <a:t> Сертификат участника;</a:t>
            </a:r>
          </a:p>
          <a:p>
            <a:pPr defTabSz="1133475">
              <a:buNone/>
            </a:pPr>
            <a:r>
              <a:rPr lang="ru-RU" sz="1800" dirty="0" smtClean="0"/>
              <a:t>- Республиканский фестиваль – конкурс речевого искусства «</a:t>
            </a:r>
            <a:r>
              <a:rPr lang="ru-RU" sz="1800" dirty="0" err="1" smtClean="0"/>
              <a:t>Илһамият</a:t>
            </a:r>
            <a:r>
              <a:rPr lang="ru-RU" sz="1800" dirty="0" smtClean="0"/>
              <a:t>»,  посвященный 130-летию Г. Тукая и Г. </a:t>
            </a:r>
            <a:r>
              <a:rPr lang="ru-RU" sz="1800" dirty="0" err="1" smtClean="0"/>
              <a:t>Кариева</a:t>
            </a:r>
            <a:r>
              <a:rPr lang="ru-RU" sz="1800" dirty="0" smtClean="0"/>
              <a:t> </a:t>
            </a:r>
            <a:r>
              <a:rPr lang="ru-RU" sz="1800" dirty="0" smtClean="0">
                <a:cs typeface="Andalus" pitchFamily="18" charset="-78"/>
              </a:rPr>
              <a:t>– 2017г.-</a:t>
            </a:r>
            <a:r>
              <a:rPr lang="ru-RU" sz="1800" dirty="0" smtClean="0"/>
              <a:t> Диплом лауреата II степени;</a:t>
            </a:r>
          </a:p>
          <a:p>
            <a:pPr>
              <a:buNone/>
            </a:pPr>
            <a:r>
              <a:rPr lang="ru-RU" sz="2000" dirty="0" smtClean="0">
                <a:cs typeface="Andalus" pitchFamily="18" charset="-78"/>
              </a:rPr>
              <a:t>- </a:t>
            </a:r>
            <a:r>
              <a:rPr lang="ru-RU" sz="1800" dirty="0" smtClean="0"/>
              <a:t>VI Международный конкурс чтецов им. Г. Тукая, посвященный 130- </a:t>
            </a:r>
            <a:r>
              <a:rPr lang="ru-RU" sz="1800" dirty="0" err="1" smtClean="0"/>
              <a:t>летию</a:t>
            </a:r>
            <a:r>
              <a:rPr lang="ru-RU" sz="1800" dirty="0" smtClean="0"/>
              <a:t> со дня рождения поэта- 2017г.-Диплом победителя.</a:t>
            </a:r>
          </a:p>
          <a:p>
            <a:pPr>
              <a:buNone/>
            </a:pPr>
            <a:endParaRPr lang="ru-RU" sz="2000" dirty="0" smtClean="0"/>
          </a:p>
          <a:p>
            <a:endParaRPr lang="ru-RU" sz="2000" dirty="0">
              <a:latin typeface="Monotype Corsiva" pitchFamily="66" charset="0"/>
            </a:endParaRPr>
          </a:p>
        </p:txBody>
      </p:sp>
      <p:pic>
        <p:nvPicPr>
          <p:cNvPr id="4" name="Рисунок 14" descr="C:\Documents and Settings\User\Рабочий стол\фотки\тукай2\DSCF76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7032"/>
            <a:ext cx="1835150" cy="206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D:\фото\фото\2M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61248"/>
            <a:ext cx="1835696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Зульфия\Desktop\IMG_03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3717032"/>
            <a:ext cx="1504950" cy="25922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C:\Documents and Settings\User\Рабочий стол\фотки\400 Романовы\SDC1917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3356992"/>
            <a:ext cx="2664296" cy="295232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9" descr="C:\Documents and Settings\User\Рабочий стол\фотки\400 Романовы\SDC1916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4365104"/>
            <a:ext cx="19442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4948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0" descr="C:\Users\%D0%94%D0%BE%D0%BC\Downloads\%D0%A1%D0%B5%D1%80%D1%82%D0%B8%D1%84%D0%B8%D0%BA%D0%B0%D1%82 %D0%A5%D0%B8%D1%81%D0%B0%D0%BC%D0%B5%D0%B5%D0%B2%D0%B0 %D0%97%D1%83%D0%BB%D1%8C%D1%84%D0%B8%D1%8F %D0%90%D0%BD%D0%B2%D0%B0%D1%80%D0%BE%D0%B2%D0%BD%D0%B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3" descr="C:\Users\%D0%94%D0%BE%D0%BC\Downloads\%D0%A1%D0%B5%D1%80%D1%82%D0%B8%D1%84%D0%B8%D0%BA%D0%B0%D1%82 %D0%A5%D0%B8%D1%81%D0%B0%D0%BC%D0%B5%D0%B5%D0%B2%D0%B0 %D0%97%D1%83%D0%BB%D1%8C%D1%84%D0%B8%D1%8F %D0%90%D0%BD%D0%B2%D0%B0%D1%80%D0%BE%D0%B2%D0%BD%D0%B0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Содержимое 18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  </a:t>
            </a:r>
            <a:r>
              <a:rPr lang="ru-RU" dirty="0" err="1" smtClean="0">
                <a:solidFill>
                  <a:srgbClr val="00B050"/>
                </a:solidFill>
              </a:rPr>
              <a:t>Эшебезнең нәтиҗәләре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20" name="Picture 5" descr="C:\Users\чУЛПАН\Desktop\грамоты\рабочий стол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052736"/>
            <a:ext cx="1531938" cy="2641377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</p:pic>
      <p:pic>
        <p:nvPicPr>
          <p:cNvPr id="21" name="Picture 8" descr="E:\СТАРАЯ Ф-КА\Нуртдинова З.И\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238" y="2204864"/>
            <a:ext cx="2009775" cy="212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 descr="C:\Users\Кадрия\Desktop\грамоты\рабочий стол 0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5" y="4293096"/>
            <a:ext cx="2016224" cy="131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9" descr="E:\СТАРАЯ Ф-КА\Нуртдинова З.И\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980728"/>
            <a:ext cx="18732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4" descr="E:\СТАРАЯ Ф-КА\Нуртдинова З.И\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2636912"/>
            <a:ext cx="187220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 descr="E:\СТАРАЯ Ф-КА\Нуртдинова З.И\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2401888"/>
            <a:ext cx="1656184" cy="28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E:\СТАРАЯ Ф-КА\Нуртдинова З.И\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79912" y="908720"/>
            <a:ext cx="171926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7" descr="E:\СТАРАЯ Ф-КА\Нуртдинова З.И\0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8104" y="980728"/>
            <a:ext cx="1811337" cy="221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" descr="E:\СТАРАЯ Ф-КА\Нуртдинова З.И\0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36096" y="3140968"/>
            <a:ext cx="1843088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0" descr="E:\СТАРАЯ Ф-КА\Нуртдинова З.И\0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6297" y="3140969"/>
            <a:ext cx="1440159" cy="309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2" descr="E:\СТАРАЯ Ф-КА\Нуртдинова З.И\0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20273" y="908721"/>
            <a:ext cx="165618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F:\яңа фотколар\1519401184125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9712" y="4725144"/>
            <a:ext cx="2160240" cy="1656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6669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2139696" cy="1557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140968"/>
            <a:ext cx="2026221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196752"/>
            <a:ext cx="1584325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412777"/>
            <a:ext cx="1872803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3789040"/>
            <a:ext cx="180975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3501008"/>
            <a:ext cx="201295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8264" y="2852936"/>
            <a:ext cx="165618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32240" y="620688"/>
            <a:ext cx="1911350" cy="21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1475656" y="548680"/>
            <a:ext cx="4317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ПУБЛИКАЦИЯЛӘР</a:t>
            </a:r>
          </a:p>
        </p:txBody>
      </p:sp>
    </p:spTree>
    <p:extLst>
      <p:ext uri="{BB962C8B-B14F-4D97-AF65-F5344CB8AC3E}">
        <p14:creationId xmlns:p14="http://schemas.microsoft.com/office/powerpoint/2010/main" xmlns="" val="3164801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9774" y="692696"/>
            <a:ext cx="3510218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9FC6~1\AppData\Local\Temp\IMG_20190219_170726.jpg"/>
          <p:cNvPicPr>
            <a:picLocks noChangeAspect="1" noChangeArrowheads="1"/>
          </p:cNvPicPr>
          <p:nvPr/>
        </p:nvPicPr>
        <p:blipFill>
          <a:blip r:embed="rId3" cstate="print"/>
          <a:srcRect l="4255" t="2817" r="4255" b="1408"/>
          <a:stretch>
            <a:fillRect/>
          </a:stretch>
        </p:blipFill>
        <p:spPr bwMode="auto">
          <a:xfrm>
            <a:off x="1043608" y="764704"/>
            <a:ext cx="3384376" cy="5328592"/>
          </a:xfrm>
          <a:prstGeom prst="rect">
            <a:avLst/>
          </a:prstGeom>
          <a:noFill/>
        </p:spPr>
      </p:pic>
      <p:pic>
        <p:nvPicPr>
          <p:cNvPr id="1027" name="Picture 3" descr="C:\Users\9FC6~1\AppData\Local\Temp\IMG_20190219_170747.jpg"/>
          <p:cNvPicPr>
            <a:picLocks noChangeAspect="1" noChangeArrowheads="1"/>
          </p:cNvPicPr>
          <p:nvPr/>
        </p:nvPicPr>
        <p:blipFill>
          <a:blip r:embed="rId4" cstate="print"/>
          <a:srcRect l="7843" t="4412" r="3922"/>
          <a:stretch>
            <a:fillRect/>
          </a:stretch>
        </p:blipFill>
        <p:spPr bwMode="auto">
          <a:xfrm>
            <a:off x="4716016" y="764704"/>
            <a:ext cx="3816424" cy="5328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16197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solidFill>
                  <a:srgbClr val="7030A0"/>
                </a:solidFill>
              </a:rPr>
              <a:t>Сыйныфтан</a:t>
            </a:r>
            <a:r>
              <a:rPr lang="uk-UA" b="1" dirty="0" smtClean="0">
                <a:solidFill>
                  <a:srgbClr val="7030A0"/>
                </a:solidFill>
              </a:rPr>
              <a:t> </a:t>
            </a:r>
            <a:r>
              <a:rPr lang="uk-UA" b="1" dirty="0" err="1" smtClean="0">
                <a:solidFill>
                  <a:srgbClr val="7030A0"/>
                </a:solidFill>
              </a:rPr>
              <a:t>тыш</a:t>
            </a:r>
            <a:r>
              <a:rPr lang="uk-UA" b="1" dirty="0" smtClean="0">
                <a:solidFill>
                  <a:srgbClr val="7030A0"/>
                </a:solidFill>
              </a:rPr>
              <a:t> </a:t>
            </a:r>
            <a:r>
              <a:rPr lang="uk-UA" b="1" dirty="0" err="1" smtClean="0">
                <a:solidFill>
                  <a:srgbClr val="7030A0"/>
                </a:solidFill>
              </a:rPr>
              <a:t>чаралар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" name="Рисунок 15" descr="C:\Users\Зульфия\Desktop\тукай\DSC078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052736"/>
            <a:ext cx="2592958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print"/>
          <a:srcRect t="53059"/>
          <a:stretch>
            <a:fillRect/>
          </a:stretch>
        </p:blipFill>
        <p:spPr bwMode="auto">
          <a:xfrm>
            <a:off x="323528" y="2780928"/>
            <a:ext cx="1791022" cy="106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2" descr="C:\Users\Зульфия\Desktop\тукай\DSC0786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40506" t="11218" r="25072" b="63715"/>
          <a:stretch>
            <a:fillRect/>
          </a:stretch>
        </p:blipFill>
        <p:spPr bwMode="auto">
          <a:xfrm>
            <a:off x="323528" y="1052736"/>
            <a:ext cx="2809713" cy="1714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13" descr="C:\Users\Зульфия\Desktop\тукай\DSC078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861048"/>
            <a:ext cx="250222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16" descr="C:\Users\Зульфия\Desktop\тукай\DSC0785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2564904"/>
            <a:ext cx="239521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5" descr="C:\Users\Зульфия\Desktop\тукай\DSC078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052736"/>
            <a:ext cx="2952328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E:\Науруз\DSC0098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2564904"/>
            <a:ext cx="3096344" cy="227687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F:\яңа фотколар\151940118192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2564904"/>
            <a:ext cx="1500758" cy="2232248"/>
          </a:xfrm>
          <a:prstGeom prst="rect">
            <a:avLst/>
          </a:prstGeom>
          <a:noFill/>
        </p:spPr>
      </p:pic>
      <p:pic>
        <p:nvPicPr>
          <p:cNvPr id="1027" name="Picture 3" descr="F:\яңа фотколар\151940118212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43808" y="3861048"/>
            <a:ext cx="1656184" cy="2520280"/>
          </a:xfrm>
          <a:prstGeom prst="rect">
            <a:avLst/>
          </a:prstGeom>
          <a:noFill/>
        </p:spPr>
      </p:pic>
      <p:pic>
        <p:nvPicPr>
          <p:cNvPr id="1028" name="Picture 4" descr="F:\яңа фотколар\151971822796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99992" y="4509120"/>
            <a:ext cx="1656184" cy="1872208"/>
          </a:xfrm>
          <a:prstGeom prst="rect">
            <a:avLst/>
          </a:prstGeom>
          <a:noFill/>
        </p:spPr>
      </p:pic>
      <p:pic>
        <p:nvPicPr>
          <p:cNvPr id="1029" name="Picture 5" descr="F:\яңа фотколар\152040346183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56176" y="4509120"/>
            <a:ext cx="2520280" cy="1872208"/>
          </a:xfrm>
          <a:prstGeom prst="rect">
            <a:avLst/>
          </a:prstGeom>
          <a:noFill/>
        </p:spPr>
      </p:pic>
      <p:pic>
        <p:nvPicPr>
          <p:cNvPr id="1030" name="Picture 6" descr="F:\яңа фотколар\152101727065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3933056"/>
            <a:ext cx="1368152" cy="2446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-конечная звезда 3"/>
          <p:cNvSpPr/>
          <p:nvPr/>
        </p:nvSpPr>
        <p:spPr>
          <a:xfrm>
            <a:off x="1331641" y="476672"/>
            <a:ext cx="6624735" cy="1412776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4800" dirty="0">
                <a:solidFill>
                  <a:srgbClr val="FF0000"/>
                </a:solidFill>
              </a:rPr>
              <a:t>Укучылар эшчәнлеге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6" name="Picture 12" descr="https://edu.tatar.ru/upload/news/7635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11560" y="1916832"/>
            <a:ext cx="2736304" cy="2117725"/>
          </a:xfrm>
          <a:prstGeom prst="rect">
            <a:avLst/>
          </a:prstGeom>
        </p:spPr>
      </p:pic>
      <p:pic>
        <p:nvPicPr>
          <p:cNvPr id="8" name="Picture 10" descr="https://edu.tatar.ru/upload/news/109349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916832"/>
            <a:ext cx="2232248" cy="1869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Documents and Settings\Зуля\Мои документы\Downloads\IMG_27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3789040"/>
            <a:ext cx="302433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https://edu.tatar.ru/upload/news/11004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875" y="3789040"/>
            <a:ext cx="302423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F:\яңа фотколар\15222201548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005064"/>
            <a:ext cx="1656184" cy="2376264"/>
          </a:xfrm>
          <a:prstGeom prst="rect">
            <a:avLst/>
          </a:prstGeom>
          <a:noFill/>
        </p:spPr>
      </p:pic>
      <p:pic>
        <p:nvPicPr>
          <p:cNvPr id="3075" name="Picture 3" descr="F:\яңа фотколар\152222747284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1916832"/>
            <a:ext cx="1512168" cy="1872208"/>
          </a:xfrm>
          <a:prstGeom prst="rect">
            <a:avLst/>
          </a:prstGeom>
          <a:noFill/>
        </p:spPr>
      </p:pic>
      <p:pic>
        <p:nvPicPr>
          <p:cNvPr id="3076" name="Picture 4" descr="F:\яңа фотколар\15222353563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36096" y="1916831"/>
            <a:ext cx="1584176" cy="1872209"/>
          </a:xfrm>
          <a:prstGeom prst="rect">
            <a:avLst/>
          </a:prstGeom>
          <a:noFill/>
        </p:spPr>
      </p:pic>
      <p:pic>
        <p:nvPicPr>
          <p:cNvPr id="3077" name="Picture 5" descr="F:\яңа фотколар\152224420645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91680" y="4005064"/>
            <a:ext cx="1296144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170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ru-RU" sz="4800" b="1" dirty="0" err="1" smtClean="0">
                <a:solidFill>
                  <a:srgbClr val="C00000"/>
                </a:solidFill>
                <a:latin typeface="Monotype Corsiva" pitchFamily="66" charset="0"/>
              </a:rPr>
              <a:t>Материаль-техник</a:t>
            </a:r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 базам:</a:t>
            </a:r>
            <a:endParaRPr lang="ru-RU" sz="4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700808"/>
            <a:ext cx="7499176" cy="4425355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   ТАТАР  ӘДИПЛӘРЕ  ПОРТРЕТЛАРЫ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СҮЗЛЕКЛӘР</a:t>
            </a:r>
          </a:p>
          <a:p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МАТУР 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ӘДӘБИЯТ</a:t>
            </a:r>
          </a:p>
          <a:p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МЕТОДИК 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КУЛЛАНМАЛАР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В ПОМОЩЬ КЛАССНОМУ РУКОВОДИТЕЛЮ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МАТБУГАТ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МЕДИАТЕКА</a:t>
            </a:r>
          </a:p>
          <a:p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5905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</a:rPr>
              <a:t>                                                 …</a:t>
            </a:r>
            <a:r>
              <a:rPr lang="ru-RU" sz="2800" b="1" dirty="0" err="1" smtClean="0">
                <a:solidFill>
                  <a:srgbClr val="7030A0"/>
                </a:solidFill>
                <a:latin typeface="Monotype Corsiva" pitchFamily="66" charset="0"/>
              </a:rPr>
              <a:t>Болыннарда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исәр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җил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дә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,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</a:rPr>
              <a:t>                                                      Ә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күкләрдә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яшен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дә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мин;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</a:rPr>
              <a:t>                                                     Бар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гыйлемем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бирер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өчен</a:t>
            </a:r>
            <a:endParaRPr lang="ru-RU" sz="2800" b="1" dirty="0">
              <a:solidFill>
                <a:srgbClr val="7030A0"/>
              </a:solidFill>
              <a:latin typeface="Monotype Corsiva" pitchFamily="66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</a:rPr>
              <a:t>                                                      </a:t>
            </a:r>
            <a:r>
              <a:rPr lang="ru-RU" sz="2800" b="1" dirty="0" err="1" smtClean="0">
                <a:solidFill>
                  <a:srgbClr val="7030A0"/>
                </a:solidFill>
                <a:latin typeface="Monotype Corsiva" pitchFamily="66" charset="0"/>
              </a:rPr>
              <a:t>Бу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дөньяда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яшим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Monotype Corsiva" pitchFamily="66" charset="0"/>
              </a:rPr>
              <a:t>дә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</a:rPr>
              <a:t>мин</a:t>
            </a: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!</a:t>
            </a:r>
            <a:endParaRPr lang="ru-RU" sz="54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marL="0" indent="0" algn="ctr">
              <a:buNone/>
            </a:pPr>
            <a:endParaRPr lang="ru-RU" sz="44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marL="0" indent="0" algn="ctr">
              <a:buNone/>
            </a:pPr>
            <a:r>
              <a:rPr lang="ru-RU" sz="4400" b="1" dirty="0" err="1" smtClean="0">
                <a:solidFill>
                  <a:srgbClr val="C00000"/>
                </a:solidFill>
                <a:latin typeface="Monotype Corsiva" pitchFamily="66" charset="0"/>
              </a:rPr>
              <a:t>Игътибарыгыз</a:t>
            </a:r>
            <a:r>
              <a:rPr lang="ru-RU" sz="4400" b="1" smtClean="0">
                <a:solidFill>
                  <a:srgbClr val="C00000"/>
                </a:solidFill>
                <a:latin typeface="Monotype Corsiva" pitchFamily="66" charset="0"/>
              </a:rPr>
              <a:t>  өчен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endParaRPr lang="en-US" sz="44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marL="0" indent="0" algn="ctr">
              <a:buNone/>
            </a:pPr>
            <a:r>
              <a:rPr lang="ru-RU" sz="4400" b="1" dirty="0" err="1" smtClean="0">
                <a:solidFill>
                  <a:srgbClr val="C00000"/>
                </a:solidFill>
                <a:latin typeface="Monotype Corsiva" pitchFamily="66" charset="0"/>
              </a:rPr>
              <a:t>бик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4400" b="1" dirty="0" err="1">
                <a:solidFill>
                  <a:srgbClr val="C00000"/>
                </a:solidFill>
                <a:latin typeface="Monotype Corsiva" pitchFamily="66" charset="0"/>
              </a:rPr>
              <a:t>зур</a:t>
            </a: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4400" b="1" dirty="0" err="1">
                <a:solidFill>
                  <a:srgbClr val="C00000"/>
                </a:solidFill>
                <a:latin typeface="Monotype Corsiva" pitchFamily="66" charset="0"/>
              </a:rPr>
              <a:t>рәхмәт</a:t>
            </a: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!</a:t>
            </a:r>
          </a:p>
          <a:p>
            <a:pPr algn="ctr"/>
            <a:endParaRPr lang="ru-RU" sz="5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3074" name="Picture 2" descr="C:\Users\Дом\Desktop\Новая папка (10)\P103081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7" y="620688"/>
            <a:ext cx="2400267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F:\яңа фотколар\15204034618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620688"/>
            <a:ext cx="3240360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9393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</TotalTime>
  <Words>823</Words>
  <Application>Microsoft Office PowerPoint</Application>
  <PresentationFormat>Экран (4:3)</PresentationFormat>
  <Paragraphs>188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1_Тема Office</vt:lpstr>
      <vt:lpstr>Татарстан Республикасы Чүпрәле муниципаль районы  «Түбән Чәке урта гомуми белем бирү мәктәбе”нең I квалификацион категорияле туган теле һәм әдәбияты укытучысы Нуртдинова Зөлфия Иршат кызының портфолиосы</vt:lpstr>
      <vt:lpstr>Слайд 2</vt:lpstr>
      <vt:lpstr>Мәктәпнең методик темасы: Шәхси ориентацияле белем системасында укучыларның дөньяга карашлары һәм социаль мәдәни үзбилгеләүләре</vt:lpstr>
      <vt:lpstr>Слайд 4</vt:lpstr>
      <vt:lpstr>Слайд 5</vt:lpstr>
      <vt:lpstr>КРЕДО:</vt:lpstr>
      <vt:lpstr>2015-2018нче елларда туган теле һәм әдәбиятыннан белем сыйфаты</vt:lpstr>
      <vt:lpstr>Олимпиада нәтиҗәләре (мәктәп туры) </vt:lpstr>
      <vt:lpstr>Фән буенча белем сыйфаты.</vt:lpstr>
      <vt:lpstr>Слайд 10</vt:lpstr>
      <vt:lpstr>Слайд 11</vt:lpstr>
      <vt:lpstr>Слайд 12</vt:lpstr>
      <vt:lpstr>Слайд 13</vt:lpstr>
      <vt:lpstr>Слайд 14</vt:lpstr>
      <vt:lpstr>Сыйныфтан тыш чаралар</vt:lpstr>
      <vt:lpstr>Слайд 16</vt:lpstr>
      <vt:lpstr>Материаль-техник базам: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133</cp:revision>
  <dcterms:created xsi:type="dcterms:W3CDTF">2014-06-15T06:06:52Z</dcterms:created>
  <dcterms:modified xsi:type="dcterms:W3CDTF">2019-02-21T18:42:23Z</dcterms:modified>
</cp:coreProperties>
</file>